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7"/>
  </p:notesMasterIdLst>
  <p:sldIdLst>
    <p:sldId id="256" r:id="rId2"/>
    <p:sldId id="257" r:id="rId3"/>
    <p:sldId id="261" r:id="rId4"/>
    <p:sldId id="258" r:id="rId5"/>
    <p:sldId id="284" r:id="rId6"/>
    <p:sldId id="285" r:id="rId7"/>
    <p:sldId id="286" r:id="rId8"/>
    <p:sldId id="287" r:id="rId9"/>
    <p:sldId id="288" r:id="rId10"/>
    <p:sldId id="289" r:id="rId11"/>
    <p:sldId id="290" r:id="rId12"/>
    <p:sldId id="291" r:id="rId13"/>
    <p:sldId id="292" r:id="rId14"/>
    <p:sldId id="296" r:id="rId15"/>
    <p:sldId id="297" r:id="rId16"/>
    <p:sldId id="293" r:id="rId17"/>
    <p:sldId id="295" r:id="rId18"/>
    <p:sldId id="305" r:id="rId19"/>
    <p:sldId id="266" r:id="rId20"/>
    <p:sldId id="259" r:id="rId21"/>
    <p:sldId id="280" r:id="rId22"/>
    <p:sldId id="283" r:id="rId23"/>
    <p:sldId id="282" r:id="rId24"/>
    <p:sldId id="281" r:id="rId25"/>
    <p:sldId id="298" r:id="rId26"/>
    <p:sldId id="299" r:id="rId27"/>
    <p:sldId id="300" r:id="rId28"/>
    <p:sldId id="303" r:id="rId29"/>
    <p:sldId id="302" r:id="rId30"/>
    <p:sldId id="307" r:id="rId31"/>
    <p:sldId id="301" r:id="rId32"/>
    <p:sldId id="304" r:id="rId33"/>
    <p:sldId id="306" r:id="rId34"/>
    <p:sldId id="308" r:id="rId35"/>
    <p:sldId id="279" r:id="rId36"/>
  </p:sldIdLst>
  <p:sldSz cx="9144000" cy="5143500" type="screen16x9"/>
  <p:notesSz cx="6858000" cy="9144000"/>
  <p:embeddedFontLst>
    <p:embeddedFont>
      <p:font typeface="Roboto Mono" panose="020B0604020202020204" charset="0"/>
      <p:regular r:id="rId38"/>
      <p:bold r:id="rId39"/>
      <p:italic r:id="rId40"/>
      <p:boldItalic r:id="rId41"/>
    </p:embeddedFont>
    <p:embeddedFont>
      <p:font typeface="Roboto Mono Light" panose="020B0604020202020204" charset="0"/>
      <p:regular r:id="rId42"/>
      <p:bold r:id="rId43"/>
      <p:italic r:id="rId44"/>
      <p:boldItalic r:id="rId45"/>
    </p:embeddedFont>
    <p:embeddedFont>
      <p:font typeface="Spectral"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58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685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368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101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468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058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22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704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022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86491963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86491963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14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437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745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409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751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823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862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466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368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71db8094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71db8094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309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398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232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40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791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94973d245b_0_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94973d245b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733ab5b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733ab5b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58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96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81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793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35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AEC"/>
        </a:solidFill>
        <a:effectLst/>
      </p:bgPr>
    </p:bg>
    <p:spTree>
      <p:nvGrpSpPr>
        <p:cNvPr id="1" name="Shape 59"/>
        <p:cNvGrpSpPr/>
        <p:nvPr/>
      </p:nvGrpSpPr>
      <p:grpSpPr>
        <a:xfrm>
          <a:off x="0" y="0"/>
          <a:ext cx="0" cy="0"/>
          <a:chOff x="0" y="0"/>
          <a:chExt cx="0" cy="0"/>
        </a:xfrm>
      </p:grpSpPr>
      <p:grpSp>
        <p:nvGrpSpPr>
          <p:cNvPr id="60" name="Google Shape;60;p14"/>
          <p:cNvGrpSpPr/>
          <p:nvPr/>
        </p:nvGrpSpPr>
        <p:grpSpPr>
          <a:xfrm>
            <a:off x="2981500" y="433149"/>
            <a:ext cx="3180999" cy="4904448"/>
            <a:chOff x="2981500" y="433149"/>
            <a:chExt cx="3180999" cy="4904448"/>
          </a:xfrm>
        </p:grpSpPr>
        <p:pic>
          <p:nvPicPr>
            <p:cNvPr id="61" name="Google Shape;61;p14"/>
            <p:cNvPicPr preferRelativeResize="0"/>
            <p:nvPr/>
          </p:nvPicPr>
          <p:blipFill>
            <a:blip r:embed="rId3">
              <a:alphaModFix/>
            </a:blip>
            <a:stretch>
              <a:fillRect/>
            </a:stretch>
          </p:blipFill>
          <p:spPr>
            <a:xfrm>
              <a:off x="3537638" y="433149"/>
              <a:ext cx="2068724" cy="4904448"/>
            </a:xfrm>
            <a:prstGeom prst="rect">
              <a:avLst/>
            </a:prstGeom>
            <a:noFill/>
            <a:ln>
              <a:noFill/>
            </a:ln>
          </p:spPr>
        </p:pic>
        <p:pic>
          <p:nvPicPr>
            <p:cNvPr id="62" name="Google Shape;62;p14"/>
            <p:cNvPicPr preferRelativeResize="0"/>
            <p:nvPr/>
          </p:nvPicPr>
          <p:blipFill>
            <a:blip r:embed="rId4">
              <a:alphaModFix/>
            </a:blip>
            <a:stretch>
              <a:fillRect/>
            </a:stretch>
          </p:blipFill>
          <p:spPr>
            <a:xfrm>
              <a:off x="2981500" y="2772200"/>
              <a:ext cx="3180999" cy="57055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106328FF-60CF-E045-E2B0-4FE3CC7E16A3}"/>
              </a:ext>
            </a:extLst>
          </p:cNvPr>
          <p:cNvPicPr>
            <a:picLocks noChangeAspect="1"/>
          </p:cNvPicPr>
          <p:nvPr/>
        </p:nvPicPr>
        <p:blipFill>
          <a:blip r:embed="rId4"/>
          <a:stretch>
            <a:fillRect/>
          </a:stretch>
        </p:blipFill>
        <p:spPr>
          <a:xfrm>
            <a:off x="3173598" y="639336"/>
            <a:ext cx="5182382" cy="3864827"/>
          </a:xfrm>
          <a:prstGeom prst="rect">
            <a:avLst/>
          </a:prstGeom>
        </p:spPr>
      </p:pic>
    </p:spTree>
    <p:extLst>
      <p:ext uri="{BB962C8B-B14F-4D97-AF65-F5344CB8AC3E}">
        <p14:creationId xmlns:p14="http://schemas.microsoft.com/office/powerpoint/2010/main" val="1562559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4" name="Picture 3">
            <a:extLst>
              <a:ext uri="{FF2B5EF4-FFF2-40B4-BE49-F238E27FC236}">
                <a16:creationId xmlns:a16="http://schemas.microsoft.com/office/drawing/2014/main" id="{6B38949D-7EFF-0437-66FB-022BDA3BE716}"/>
              </a:ext>
            </a:extLst>
          </p:cNvPr>
          <p:cNvPicPr>
            <a:picLocks noChangeAspect="1"/>
          </p:cNvPicPr>
          <p:nvPr/>
        </p:nvPicPr>
        <p:blipFill>
          <a:blip r:embed="rId4"/>
          <a:stretch>
            <a:fillRect/>
          </a:stretch>
        </p:blipFill>
        <p:spPr>
          <a:xfrm>
            <a:off x="3410994" y="386267"/>
            <a:ext cx="5191596" cy="4475973"/>
          </a:xfrm>
          <a:prstGeom prst="rect">
            <a:avLst/>
          </a:prstGeom>
        </p:spPr>
      </p:pic>
    </p:spTree>
    <p:extLst>
      <p:ext uri="{BB962C8B-B14F-4D97-AF65-F5344CB8AC3E}">
        <p14:creationId xmlns:p14="http://schemas.microsoft.com/office/powerpoint/2010/main" val="3950577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BD701271-5D23-A5DB-F127-B5AAC858A4EC}"/>
              </a:ext>
            </a:extLst>
          </p:cNvPr>
          <p:cNvPicPr>
            <a:picLocks noChangeAspect="1"/>
          </p:cNvPicPr>
          <p:nvPr/>
        </p:nvPicPr>
        <p:blipFill>
          <a:blip r:embed="rId4"/>
          <a:stretch>
            <a:fillRect/>
          </a:stretch>
        </p:blipFill>
        <p:spPr>
          <a:xfrm>
            <a:off x="3501483" y="577308"/>
            <a:ext cx="5338554" cy="4093892"/>
          </a:xfrm>
          <a:prstGeom prst="rect">
            <a:avLst/>
          </a:prstGeom>
        </p:spPr>
      </p:pic>
    </p:spTree>
    <p:extLst>
      <p:ext uri="{BB962C8B-B14F-4D97-AF65-F5344CB8AC3E}">
        <p14:creationId xmlns:p14="http://schemas.microsoft.com/office/powerpoint/2010/main" val="111064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4" name="Picture 3">
            <a:extLst>
              <a:ext uri="{FF2B5EF4-FFF2-40B4-BE49-F238E27FC236}">
                <a16:creationId xmlns:a16="http://schemas.microsoft.com/office/drawing/2014/main" id="{27534E63-A325-92A9-388C-AFF3B3A24203}"/>
              </a:ext>
            </a:extLst>
          </p:cNvPr>
          <p:cNvPicPr>
            <a:picLocks noChangeAspect="1"/>
          </p:cNvPicPr>
          <p:nvPr/>
        </p:nvPicPr>
        <p:blipFill>
          <a:blip r:embed="rId4"/>
          <a:stretch>
            <a:fillRect/>
          </a:stretch>
        </p:blipFill>
        <p:spPr>
          <a:xfrm>
            <a:off x="3137210" y="536070"/>
            <a:ext cx="5850533" cy="4071360"/>
          </a:xfrm>
          <a:prstGeom prst="rect">
            <a:avLst/>
          </a:prstGeom>
        </p:spPr>
      </p:pic>
    </p:spTree>
    <p:extLst>
      <p:ext uri="{BB962C8B-B14F-4D97-AF65-F5344CB8AC3E}">
        <p14:creationId xmlns:p14="http://schemas.microsoft.com/office/powerpoint/2010/main" val="3757234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6231299C-C42E-EDD4-CC72-E9A90D1D845F}"/>
              </a:ext>
            </a:extLst>
          </p:cNvPr>
          <p:cNvPicPr>
            <a:picLocks noChangeAspect="1"/>
          </p:cNvPicPr>
          <p:nvPr/>
        </p:nvPicPr>
        <p:blipFill>
          <a:blip r:embed="rId4"/>
          <a:stretch>
            <a:fillRect/>
          </a:stretch>
        </p:blipFill>
        <p:spPr>
          <a:xfrm>
            <a:off x="2698120" y="493355"/>
            <a:ext cx="6378972" cy="2491539"/>
          </a:xfrm>
          <a:prstGeom prst="rect">
            <a:avLst/>
          </a:prstGeom>
        </p:spPr>
      </p:pic>
      <p:sp>
        <p:nvSpPr>
          <p:cNvPr id="5" name="Google Shape;81;p17">
            <a:extLst>
              <a:ext uri="{FF2B5EF4-FFF2-40B4-BE49-F238E27FC236}">
                <a16:creationId xmlns:a16="http://schemas.microsoft.com/office/drawing/2014/main" id="{35491A6E-C73B-F6EC-FFEB-AF392FAADE07}"/>
              </a:ext>
            </a:extLst>
          </p:cNvPr>
          <p:cNvSpPr txBox="1"/>
          <p:nvPr/>
        </p:nvSpPr>
        <p:spPr>
          <a:xfrm>
            <a:off x="788019" y="3300760"/>
            <a:ext cx="5047785" cy="144222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Las </a:t>
            </a:r>
            <a:r>
              <a:rPr lang="en-GB" sz="1200" dirty="0" err="1">
                <a:solidFill>
                  <a:srgbClr val="4E525F"/>
                </a:solidFill>
                <a:latin typeface="Spectral"/>
                <a:ea typeface="Spectral"/>
                <a:cs typeface="Spectral"/>
                <a:sym typeface="Spectral"/>
              </a:rPr>
              <a:t>diferencias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temporales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nos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ayudan</a:t>
            </a:r>
            <a:r>
              <a:rPr lang="en-GB" sz="1200" dirty="0">
                <a:solidFill>
                  <a:srgbClr val="4E525F"/>
                </a:solidFill>
                <a:latin typeface="Spectral"/>
                <a:ea typeface="Spectral"/>
                <a:cs typeface="Spectral"/>
                <a:sym typeface="Spectral"/>
              </a:rPr>
              <a:t> a </a:t>
            </a:r>
            <a:r>
              <a:rPr lang="en-GB" sz="1200" dirty="0" err="1">
                <a:solidFill>
                  <a:srgbClr val="4E525F"/>
                </a:solidFill>
                <a:latin typeface="Spectral"/>
                <a:ea typeface="Spectral"/>
                <a:cs typeface="Spectral"/>
                <a:sym typeface="Spectral"/>
              </a:rPr>
              <a:t>calcular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cuanto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debemos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actualizar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valor</a:t>
            </a:r>
            <a:r>
              <a:rPr lang="en-GB" sz="1200" dirty="0">
                <a:solidFill>
                  <a:srgbClr val="4E525F"/>
                </a:solidFill>
                <a:latin typeface="Spectral"/>
                <a:ea typeface="Spectral"/>
                <a:cs typeface="Spectral"/>
                <a:sym typeface="Spectral"/>
              </a:rPr>
              <a:t> Q del paso anterior dado lo que </a:t>
            </a:r>
            <a:r>
              <a:rPr lang="en-GB" sz="1200" dirty="0" err="1">
                <a:solidFill>
                  <a:srgbClr val="4E525F"/>
                </a:solidFill>
                <a:latin typeface="Spectral"/>
                <a:ea typeface="Spectral"/>
                <a:cs typeface="Spectral"/>
                <a:sym typeface="Spectral"/>
              </a:rPr>
              <a:t>aprendimos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paso actual.</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958123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5" name="Google Shape;81;p17">
            <a:extLst>
              <a:ext uri="{FF2B5EF4-FFF2-40B4-BE49-F238E27FC236}">
                <a16:creationId xmlns:a16="http://schemas.microsoft.com/office/drawing/2014/main" id="{35491A6E-C73B-F6EC-FFEB-AF392FAADE07}"/>
              </a:ext>
            </a:extLst>
          </p:cNvPr>
          <p:cNvSpPr txBox="1"/>
          <p:nvPr/>
        </p:nvSpPr>
        <p:spPr>
          <a:xfrm>
            <a:off x="516673" y="3404839"/>
            <a:ext cx="5047785" cy="144222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La </a:t>
            </a:r>
            <a:r>
              <a:rPr lang="en-GB" sz="1200" dirty="0" err="1">
                <a:solidFill>
                  <a:srgbClr val="4E525F"/>
                </a:solidFill>
                <a:latin typeface="Spectral"/>
                <a:ea typeface="Spectral"/>
                <a:cs typeface="Spectral"/>
                <a:sym typeface="Spectral"/>
              </a:rPr>
              <a:t>ecuación</a:t>
            </a:r>
            <a:r>
              <a:rPr lang="en-GB" sz="1200" dirty="0">
                <a:solidFill>
                  <a:srgbClr val="4E525F"/>
                </a:solidFill>
                <a:latin typeface="Spectral"/>
                <a:ea typeface="Spectral"/>
                <a:cs typeface="Spectral"/>
                <a:sym typeface="Spectral"/>
              </a:rPr>
              <a:t> de Bellman </a:t>
            </a:r>
            <a:r>
              <a:rPr lang="en-GB" sz="1200" dirty="0" err="1">
                <a:solidFill>
                  <a:srgbClr val="4E525F"/>
                </a:solidFill>
                <a:latin typeface="Spectral"/>
                <a:ea typeface="Spectral"/>
                <a:cs typeface="Spectral"/>
                <a:sym typeface="Spectral"/>
              </a:rPr>
              <a:t>nos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ayuda</a:t>
            </a:r>
            <a:r>
              <a:rPr lang="en-GB" sz="1200" dirty="0">
                <a:solidFill>
                  <a:srgbClr val="4E525F"/>
                </a:solidFill>
                <a:latin typeface="Spectral"/>
                <a:ea typeface="Spectral"/>
                <a:cs typeface="Spectral"/>
                <a:sym typeface="Spectral"/>
              </a:rPr>
              <a:t> a </a:t>
            </a:r>
            <a:r>
              <a:rPr lang="en-GB" sz="1200" dirty="0" err="1">
                <a:solidFill>
                  <a:srgbClr val="4E525F"/>
                </a:solidFill>
                <a:latin typeface="Spectral"/>
                <a:ea typeface="Spectral"/>
                <a:cs typeface="Spectral"/>
                <a:sym typeface="Spectral"/>
              </a:rPr>
              <a:t>actualizar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nuevo </a:t>
            </a:r>
            <a:r>
              <a:rPr lang="en-GB" sz="1200" dirty="0" err="1">
                <a:solidFill>
                  <a:srgbClr val="4E525F"/>
                </a:solidFill>
                <a:latin typeface="Spectral"/>
                <a:ea typeface="Spectral"/>
                <a:cs typeface="Spectral"/>
                <a:sym typeface="Spectral"/>
              </a:rPr>
              <a:t>valor</a:t>
            </a:r>
            <a:r>
              <a:rPr lang="en-GB" sz="1200" dirty="0">
                <a:solidFill>
                  <a:srgbClr val="4E525F"/>
                </a:solidFill>
                <a:latin typeface="Spectral"/>
                <a:ea typeface="Spectral"/>
                <a:cs typeface="Spectral"/>
                <a:sym typeface="Spectral"/>
              </a:rPr>
              <a:t> Q que se </a:t>
            </a:r>
            <a:r>
              <a:rPr lang="en-GB" sz="1200" dirty="0" err="1">
                <a:solidFill>
                  <a:srgbClr val="4E525F"/>
                </a:solidFill>
                <a:latin typeface="Spectral"/>
                <a:ea typeface="Spectral"/>
                <a:cs typeface="Spectral"/>
                <a:sym typeface="Spectral"/>
              </a:rPr>
              <a:t>va</a:t>
            </a:r>
            <a:r>
              <a:rPr lang="en-GB" sz="1200" dirty="0">
                <a:solidFill>
                  <a:srgbClr val="4E525F"/>
                </a:solidFill>
                <a:latin typeface="Spectral"/>
                <a:ea typeface="Spectral"/>
                <a:cs typeface="Spectral"/>
                <a:sym typeface="Spectral"/>
              </a:rPr>
              <a:t> a utilizar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tabla</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valores</a:t>
            </a:r>
            <a:r>
              <a:rPr lang="en-GB" sz="1200" dirty="0">
                <a:solidFill>
                  <a:srgbClr val="4E525F"/>
                </a:solidFill>
                <a:latin typeface="Spectral"/>
                <a:ea typeface="Spectral"/>
                <a:cs typeface="Spectral"/>
                <a:sym typeface="Spectral"/>
              </a:rPr>
              <a:t> Q.</a:t>
            </a:r>
            <a:endParaRPr sz="1200" dirty="0">
              <a:solidFill>
                <a:srgbClr val="4E525F"/>
              </a:solidFill>
              <a:latin typeface="Spectral"/>
              <a:ea typeface="Spectral"/>
              <a:cs typeface="Spectral"/>
              <a:sym typeface="Spectral"/>
            </a:endParaRPr>
          </a:p>
        </p:txBody>
      </p:sp>
      <p:pic>
        <p:nvPicPr>
          <p:cNvPr id="4" name="Picture 3">
            <a:extLst>
              <a:ext uri="{FF2B5EF4-FFF2-40B4-BE49-F238E27FC236}">
                <a16:creationId xmlns:a16="http://schemas.microsoft.com/office/drawing/2014/main" id="{CAA6B1D3-9ED6-FA86-0693-35F7D47DA793}"/>
              </a:ext>
            </a:extLst>
          </p:cNvPr>
          <p:cNvPicPr>
            <a:picLocks noChangeAspect="1"/>
          </p:cNvPicPr>
          <p:nvPr/>
        </p:nvPicPr>
        <p:blipFill>
          <a:blip r:embed="rId4"/>
          <a:stretch>
            <a:fillRect/>
          </a:stretch>
        </p:blipFill>
        <p:spPr>
          <a:xfrm>
            <a:off x="2740779" y="647583"/>
            <a:ext cx="6321174" cy="2390314"/>
          </a:xfrm>
          <a:prstGeom prst="rect">
            <a:avLst/>
          </a:prstGeom>
        </p:spPr>
      </p:pic>
    </p:spTree>
    <p:extLst>
      <p:ext uri="{BB962C8B-B14F-4D97-AF65-F5344CB8AC3E}">
        <p14:creationId xmlns:p14="http://schemas.microsoft.com/office/powerpoint/2010/main" val="79001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D8A0312B-DB30-83F7-636D-9D8E24072E69}"/>
              </a:ext>
            </a:extLst>
          </p:cNvPr>
          <p:cNvPicPr>
            <a:picLocks noChangeAspect="1"/>
          </p:cNvPicPr>
          <p:nvPr/>
        </p:nvPicPr>
        <p:blipFill>
          <a:blip r:embed="rId4"/>
          <a:stretch>
            <a:fillRect/>
          </a:stretch>
        </p:blipFill>
        <p:spPr>
          <a:xfrm>
            <a:off x="3810727" y="308517"/>
            <a:ext cx="3656501" cy="4526466"/>
          </a:xfrm>
          <a:prstGeom prst="rect">
            <a:avLst/>
          </a:prstGeom>
        </p:spPr>
      </p:pic>
    </p:spTree>
    <p:extLst>
      <p:ext uri="{BB962C8B-B14F-4D97-AF65-F5344CB8AC3E}">
        <p14:creationId xmlns:p14="http://schemas.microsoft.com/office/powerpoint/2010/main" val="333781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106328FF-60CF-E045-E2B0-4FE3CC7E16A3}"/>
              </a:ext>
            </a:extLst>
          </p:cNvPr>
          <p:cNvPicPr>
            <a:picLocks noChangeAspect="1"/>
          </p:cNvPicPr>
          <p:nvPr/>
        </p:nvPicPr>
        <p:blipFill>
          <a:blip r:embed="rId4"/>
          <a:stretch>
            <a:fillRect/>
          </a:stretch>
        </p:blipFill>
        <p:spPr>
          <a:xfrm>
            <a:off x="3173598" y="639336"/>
            <a:ext cx="5182382" cy="3864827"/>
          </a:xfrm>
          <a:prstGeom prst="rect">
            <a:avLst/>
          </a:prstGeom>
        </p:spPr>
      </p:pic>
    </p:spTree>
    <p:extLst>
      <p:ext uri="{BB962C8B-B14F-4D97-AF65-F5344CB8AC3E}">
        <p14:creationId xmlns:p14="http://schemas.microsoft.com/office/powerpoint/2010/main" val="23822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6" name="Picture 5">
            <a:extLst>
              <a:ext uri="{FF2B5EF4-FFF2-40B4-BE49-F238E27FC236}">
                <a16:creationId xmlns:a16="http://schemas.microsoft.com/office/drawing/2014/main" id="{6B52A515-771D-EA07-422B-07EEE72BABA3}"/>
              </a:ext>
            </a:extLst>
          </p:cNvPr>
          <p:cNvPicPr>
            <a:picLocks noChangeAspect="1"/>
          </p:cNvPicPr>
          <p:nvPr/>
        </p:nvPicPr>
        <p:blipFill>
          <a:blip r:embed="rId4"/>
          <a:stretch>
            <a:fillRect/>
          </a:stretch>
        </p:blipFill>
        <p:spPr>
          <a:xfrm>
            <a:off x="2758068" y="1072140"/>
            <a:ext cx="6385932" cy="2699577"/>
          </a:xfrm>
          <a:prstGeom prst="rect">
            <a:avLst/>
          </a:prstGeom>
        </p:spPr>
      </p:pic>
    </p:spTree>
    <p:extLst>
      <p:ext uri="{BB962C8B-B14F-4D97-AF65-F5344CB8AC3E}">
        <p14:creationId xmlns:p14="http://schemas.microsoft.com/office/powerpoint/2010/main" val="3497583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938775" y="1747650"/>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600" dirty="0">
                <a:solidFill>
                  <a:srgbClr val="4E525F"/>
                </a:solidFill>
                <a:latin typeface="Roboto Mono Light"/>
                <a:ea typeface="Roboto Mono Light"/>
                <a:cs typeface="Roboto Mono Light"/>
                <a:sym typeface="Roboto Mono Light"/>
              </a:rPr>
              <a:t>Reinforcement Learning</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p:nvPr/>
        </p:nvSpPr>
        <p:spPr>
          <a:xfrm>
            <a:off x="969074" y="1279524"/>
            <a:ext cx="3251902" cy="247927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Deep Reinforcement Learning, casos practicos Python</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68" name="Google Shape;68;p15"/>
          <p:cNvSpPr txBox="1"/>
          <p:nvPr/>
        </p:nvSpPr>
        <p:spPr>
          <a:xfrm>
            <a:off x="4923025" y="607600"/>
            <a:ext cx="3355500" cy="3151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sz="1200" dirty="0">
              <a:solidFill>
                <a:srgbClr val="4E525F"/>
              </a:solidFill>
              <a:latin typeface="Spectral"/>
              <a:ea typeface="Spectral"/>
              <a:cs typeface="Spectral"/>
              <a:sym typeface="Spectral"/>
            </a:endParaRPr>
          </a:p>
          <a:p>
            <a:pPr marL="457200" lvl="0" indent="-304800" algn="just" rtl="0">
              <a:lnSpc>
                <a:spcPct val="150000"/>
              </a:lnSpc>
              <a:spcBef>
                <a:spcPts val="0"/>
              </a:spcBef>
              <a:spcAft>
                <a:spcPts val="0"/>
              </a:spcAft>
              <a:buClr>
                <a:srgbClr val="4E525F"/>
              </a:buClr>
              <a:buSzPts val="1200"/>
              <a:buFont typeface="Spectral"/>
              <a:buChar char="●"/>
            </a:pPr>
            <a:r>
              <a:rPr lang="de" sz="1200" dirty="0">
                <a:solidFill>
                  <a:srgbClr val="4E525F"/>
                </a:solidFill>
                <a:latin typeface="Spectral"/>
                <a:ea typeface="Spectral"/>
                <a:cs typeface="Spectral"/>
                <a:sym typeface="Spectral"/>
              </a:rPr>
              <a:t>Introducción practica a Reinforcement Learning</a:t>
            </a:r>
          </a:p>
          <a:p>
            <a:pPr marL="457200" lvl="0" indent="-304800" algn="just" rtl="0">
              <a:lnSpc>
                <a:spcPct val="150000"/>
              </a:lnSpc>
              <a:spcBef>
                <a:spcPts val="0"/>
              </a:spcBef>
              <a:spcAft>
                <a:spcPts val="0"/>
              </a:spcAft>
              <a:buClr>
                <a:srgbClr val="4E525F"/>
              </a:buClr>
              <a:buSzPts val="1200"/>
              <a:buFont typeface="Spectral"/>
              <a:buChar char="●"/>
            </a:pPr>
            <a:r>
              <a:rPr lang="de" sz="1200" dirty="0">
                <a:solidFill>
                  <a:srgbClr val="4E525F"/>
                </a:solidFill>
                <a:latin typeface="Spectral"/>
                <a:ea typeface="Spectral"/>
                <a:cs typeface="Spectral"/>
                <a:sym typeface="Spectral"/>
              </a:rPr>
              <a:t>Conocer reinforcement learning en un escenario de automatizaci</a:t>
            </a:r>
            <a:r>
              <a:rPr lang="en-GB" sz="1200" dirty="0" err="1">
                <a:solidFill>
                  <a:srgbClr val="4E525F"/>
                </a:solidFill>
                <a:latin typeface="Spectral"/>
                <a:ea typeface="Spectral"/>
                <a:cs typeface="Spectral"/>
                <a:sym typeface="Spectral"/>
              </a:rPr>
              <a:t>ón</a:t>
            </a:r>
            <a:r>
              <a:rPr lang="en-GB" sz="1200" dirty="0">
                <a:solidFill>
                  <a:srgbClr val="4E525F"/>
                </a:solidFill>
                <a:latin typeface="Spectral"/>
                <a:ea typeface="Spectral"/>
                <a:cs typeface="Spectral"/>
                <a:sym typeface="Spectral"/>
              </a:rPr>
              <a:t> de bodegas</a:t>
            </a:r>
            <a:endParaRPr lang="de" sz="1200" dirty="0">
              <a:solidFill>
                <a:srgbClr val="4E525F"/>
              </a:solidFill>
              <a:latin typeface="Spectral"/>
              <a:ea typeface="Spectral"/>
              <a:cs typeface="Spectral"/>
              <a:sym typeface="Spectral"/>
            </a:endParaRPr>
          </a:p>
          <a:p>
            <a:pPr marL="457200" lvl="0" indent="-304800" algn="just" rtl="0">
              <a:lnSpc>
                <a:spcPct val="150000"/>
              </a:lnSpc>
              <a:spcBef>
                <a:spcPts val="0"/>
              </a:spcBef>
              <a:spcAft>
                <a:spcPts val="0"/>
              </a:spcAft>
              <a:buClr>
                <a:srgbClr val="4E525F"/>
              </a:buClr>
              <a:buSzPts val="1200"/>
              <a:buFont typeface="Spectral"/>
              <a:buChar char="●"/>
            </a:pPr>
            <a:r>
              <a:rPr lang="de" sz="1200" dirty="0">
                <a:solidFill>
                  <a:srgbClr val="4E525F"/>
                </a:solidFill>
                <a:latin typeface="Spectral"/>
                <a:ea typeface="Spectral"/>
                <a:cs typeface="Spectral"/>
                <a:sym typeface="Spectral"/>
              </a:rPr>
              <a:t>Aprender a utilizar deep reinforcement learning en un escenario de data centers </a:t>
            </a:r>
            <a:endParaRPr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endParaRPr sz="1200" dirty="0">
              <a:solidFill>
                <a:srgbClr val="4E525F"/>
              </a:solidFill>
              <a:latin typeface="Spectral"/>
              <a:ea typeface="Spectral"/>
              <a:cs typeface="Spectral"/>
              <a:sym typeface="Spectral"/>
            </a:endParaRPr>
          </a:p>
        </p:txBody>
      </p:sp>
      <p:sp>
        <p:nvSpPr>
          <p:cNvPr id="69" name="Google Shape;69;p15"/>
          <p:cNvSpPr txBox="1"/>
          <p:nvPr/>
        </p:nvSpPr>
        <p:spPr>
          <a:xfrm>
            <a:off x="938775" y="607600"/>
            <a:ext cx="3300900" cy="458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rgbClr val="000000"/>
              </a:buClr>
              <a:buSzPts val="1100"/>
              <a:buFont typeface="Arial"/>
              <a:buNone/>
            </a:pPr>
            <a:r>
              <a:rPr lang="de" sz="1200">
                <a:solidFill>
                  <a:srgbClr val="4E525F"/>
                </a:solidFill>
                <a:latin typeface="Roboto Mono Light"/>
                <a:ea typeface="Roboto Mono Light"/>
                <a:cs typeface="Roboto Mono Light"/>
                <a:sym typeface="Roboto Mono Light"/>
              </a:rPr>
              <a:t>Colegio de Matemátias Bourbaki presenta:</a:t>
            </a:r>
            <a:endParaRPr sz="1200">
              <a:solidFill>
                <a:srgbClr val="4E525F"/>
              </a:solidFill>
              <a:latin typeface="Roboto Mono Light"/>
              <a:ea typeface="Roboto Mono Light"/>
              <a:cs typeface="Roboto Mono Light"/>
              <a:sym typeface="Roboto Mon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1146825" y="107957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Introducción al problema</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152400" lvl="0" algn="just" rtl="0">
              <a:lnSpc>
                <a:spcPct val="150000"/>
              </a:lnSpc>
              <a:spcBef>
                <a:spcPts val="0"/>
              </a:spcBef>
              <a:spcAft>
                <a:spcPts val="0"/>
              </a:spcAft>
              <a:buClr>
                <a:srgbClr val="4E525F"/>
              </a:buClr>
              <a:buSzPts val="1200"/>
            </a:pPr>
            <a:r>
              <a:rPr lang="es-ES" sz="1200" dirty="0">
                <a:solidFill>
                  <a:srgbClr val="4E525F"/>
                </a:solidFill>
                <a:latin typeface="Spectral"/>
                <a:ea typeface="Spectral"/>
                <a:cs typeface="Spectral"/>
                <a:sym typeface="Spectral"/>
              </a:rPr>
              <a:t>Una empresa de comercio electrónico en crecimiento está construyendo un nuevo almacén y le gustaría que todas las operaciones de recolección en el nuevo almacén fueran realizadas por robots de almacén.</a:t>
            </a:r>
          </a:p>
          <a:p>
            <a:pPr marL="152400" lvl="0" algn="just" rtl="0">
              <a:lnSpc>
                <a:spcPct val="150000"/>
              </a:lnSpc>
              <a:spcBef>
                <a:spcPts val="0"/>
              </a:spcBef>
              <a:spcAft>
                <a:spcPts val="0"/>
              </a:spcAft>
              <a:buClr>
                <a:srgbClr val="4E525F"/>
              </a:buClr>
              <a:buSzPts val="1200"/>
            </a:pPr>
            <a:r>
              <a:rPr lang="es-ES" sz="1200" dirty="0">
                <a:solidFill>
                  <a:srgbClr val="4E525F"/>
                </a:solidFill>
                <a:latin typeface="Spectral"/>
                <a:ea typeface="Spectral"/>
                <a:cs typeface="Spectral"/>
                <a:sym typeface="Spectral"/>
              </a:rPr>
              <a:t>En el contexto del almacenamiento de comercio electrónico, "recoger" es la tarea de reunir artículos individuales de varias ubicaciones en el almacén para cumplir con los pedidos de los clientes. Después de recoger artículos de los estantes, los robots deben llevarlos a una ubicación específica dentro del almacén donde se pueden empaquetar para su envío. Para garantizar la máxima eficiencia y productividad, los robots deberán aprender el camino más corto entre el área de empaque del artículo y todas las demás ubicaciones dentro del almacén donde los robots pueden viajar. ¡Usaremos Q-</a:t>
            </a:r>
            <a:r>
              <a:rPr lang="es-ES" sz="1200" dirty="0" err="1">
                <a:solidFill>
                  <a:srgbClr val="4E525F"/>
                </a:solidFill>
                <a:latin typeface="Spectral"/>
                <a:ea typeface="Spectral"/>
                <a:cs typeface="Spectral"/>
                <a:sym typeface="Spectral"/>
              </a:rPr>
              <a:t>learning</a:t>
            </a:r>
            <a:r>
              <a:rPr lang="es-ES" sz="1200" dirty="0">
                <a:solidFill>
                  <a:srgbClr val="4E525F"/>
                </a:solidFill>
                <a:latin typeface="Spectral"/>
                <a:ea typeface="Spectral"/>
                <a:cs typeface="Spectral"/>
                <a:sym typeface="Spectral"/>
              </a:rPr>
              <a:t> para realizar esta tarea!</a:t>
            </a:r>
            <a:endParaRPr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endParaRPr sz="1200" dirty="0">
              <a:solidFill>
                <a:srgbClr val="4E525F"/>
              </a:solidFill>
              <a:latin typeface="Spectral"/>
              <a:ea typeface="Spectral"/>
              <a:cs typeface="Spectral"/>
              <a:sym typeface="Spectr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958992" y="40210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Introducción al problema, 2</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err="1">
                <a:solidFill>
                  <a:srgbClr val="4E525F"/>
                </a:solidFill>
                <a:latin typeface="Spectral"/>
                <a:ea typeface="Spectral"/>
                <a:cs typeface="Spectral"/>
                <a:sym typeface="Spectral"/>
              </a:rPr>
              <a:t>Definición</a:t>
            </a:r>
            <a:r>
              <a:rPr lang="en-GB" sz="1200" dirty="0">
                <a:solidFill>
                  <a:srgbClr val="4E525F"/>
                </a:solidFill>
                <a:latin typeface="Spectral"/>
                <a:ea typeface="Spectral"/>
                <a:cs typeface="Spectral"/>
                <a:sym typeface="Spectral"/>
              </a:rPr>
              <a:t> del </a:t>
            </a:r>
            <a:r>
              <a:rPr lang="en-GB" sz="1200" dirty="0" err="1">
                <a:solidFill>
                  <a:srgbClr val="4E525F"/>
                </a:solidFill>
                <a:latin typeface="Spectral"/>
                <a:ea typeface="Spectral"/>
                <a:cs typeface="Spectral"/>
                <a:sym typeface="Spectral"/>
              </a:rPr>
              <a:t>entorno</a:t>
            </a:r>
            <a:r>
              <a:rPr lang="en-GB" sz="1200" dirty="0">
                <a:solidFill>
                  <a:srgbClr val="4E525F"/>
                </a:solidFill>
                <a:latin typeface="Spectral"/>
                <a:ea typeface="Spectral"/>
                <a:cs typeface="Spectral"/>
                <a:sym typeface="Spectral"/>
              </a:rPr>
              <a:t>:</a:t>
            </a:r>
          </a:p>
          <a:p>
            <a:pPr marL="171450" lvl="0" indent="-171450" algn="just" rtl="0">
              <a:lnSpc>
                <a:spcPct val="150000"/>
              </a:lnSpc>
              <a:spcBef>
                <a:spcPts val="0"/>
              </a:spcBef>
              <a:spcAft>
                <a:spcPts val="0"/>
              </a:spcAft>
              <a:buFont typeface="Arial" panose="020B0604020202020204" pitchFamily="34" charset="0"/>
              <a:buChar char="•"/>
            </a:pPr>
            <a:r>
              <a:rPr lang="en-GB" sz="1200" dirty="0" err="1">
                <a:solidFill>
                  <a:srgbClr val="4E525F"/>
                </a:solidFill>
                <a:latin typeface="Spectral"/>
                <a:ea typeface="Spectral"/>
                <a:cs typeface="Spectral"/>
                <a:sym typeface="Spectral"/>
              </a:rPr>
              <a:t>Todos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bloques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blancos</a:t>
            </a:r>
            <a:r>
              <a:rPr lang="en-GB" sz="1200" dirty="0">
                <a:solidFill>
                  <a:srgbClr val="4E525F"/>
                </a:solidFill>
                <a:latin typeface="Spectral"/>
                <a:ea typeface="Spectral"/>
                <a:cs typeface="Spectral"/>
                <a:sym typeface="Spectral"/>
              </a:rPr>
              <a:t> son </a:t>
            </a:r>
            <a:r>
              <a:rPr lang="en-GB" sz="1200" dirty="0" err="1">
                <a:solidFill>
                  <a:srgbClr val="4E525F"/>
                </a:solidFill>
                <a:latin typeface="Spectral"/>
                <a:ea typeface="Spectral"/>
                <a:cs typeface="Spectral"/>
                <a:sym typeface="Spectral"/>
              </a:rPr>
              <a:t>lugares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por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puede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transitar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robot</a:t>
            </a:r>
          </a:p>
          <a:p>
            <a:pPr marL="171450" lvl="0" indent="-171450" algn="just" rtl="0">
              <a:lnSpc>
                <a:spcPct val="150000"/>
              </a:lnSpc>
              <a:spcBef>
                <a:spcPts val="0"/>
              </a:spcBef>
              <a:spcAft>
                <a:spcPts val="0"/>
              </a:spcAft>
              <a:buFont typeface="Arial" panose="020B0604020202020204" pitchFamily="34" charset="0"/>
              <a:buChar char="•"/>
            </a:pPr>
            <a:r>
              <a:rPr lang="en-GB" sz="1200" dirty="0" err="1">
                <a:solidFill>
                  <a:srgbClr val="4E525F"/>
                </a:solidFill>
                <a:latin typeface="Spectral"/>
                <a:ea typeface="Spectral"/>
                <a:cs typeface="Spectral"/>
                <a:sym typeface="Spectral"/>
              </a:rPr>
              <a:t>Todos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bloques</a:t>
            </a:r>
            <a:r>
              <a:rPr lang="en-GB" sz="1200" dirty="0">
                <a:solidFill>
                  <a:srgbClr val="4E525F"/>
                </a:solidFill>
                <a:latin typeface="Spectral"/>
                <a:ea typeface="Spectral"/>
                <a:cs typeface="Spectral"/>
                <a:sym typeface="Spectral"/>
              </a:rPr>
              <a:t> negros son </a:t>
            </a:r>
            <a:r>
              <a:rPr lang="en-GB" sz="1200" dirty="0" err="1">
                <a:solidFill>
                  <a:srgbClr val="4E525F"/>
                </a:solidFill>
                <a:latin typeface="Spectral"/>
                <a:ea typeface="Spectral"/>
                <a:cs typeface="Spectral"/>
                <a:sym typeface="Spectral"/>
              </a:rPr>
              <a:t>lugares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donde se Encuentra la </a:t>
            </a:r>
            <a:r>
              <a:rPr lang="en-GB" sz="1200" dirty="0" err="1">
                <a:solidFill>
                  <a:srgbClr val="4E525F"/>
                </a:solidFill>
                <a:latin typeface="Spectral"/>
                <a:ea typeface="Spectral"/>
                <a:cs typeface="Spectral"/>
                <a:sym typeface="Spectral"/>
              </a:rPr>
              <a:t>mercancia</a:t>
            </a:r>
            <a:endParaRPr lang="en-GB" sz="1200" dirty="0">
              <a:solidFill>
                <a:srgbClr val="4E525F"/>
              </a:solidFill>
              <a:latin typeface="Spectral"/>
              <a:ea typeface="Spectral"/>
              <a:cs typeface="Spectral"/>
              <a:sym typeface="Spectral"/>
            </a:endParaRPr>
          </a:p>
          <a:p>
            <a:pPr marL="171450" lvl="0" indent="-171450" algn="just" rtl="0">
              <a:lnSpc>
                <a:spcPct val="150000"/>
              </a:lnSpc>
              <a:spcBef>
                <a:spcPts val="0"/>
              </a:spcBef>
              <a:spcAft>
                <a:spcPts val="0"/>
              </a:spcAft>
              <a:buFont typeface="Arial" panose="020B0604020202020204" pitchFamily="34" charset="0"/>
              <a:buChar char="•"/>
            </a:pPr>
            <a:r>
              <a:rPr lang="en-GB" sz="1200" dirty="0">
                <a:solidFill>
                  <a:srgbClr val="4E525F"/>
                </a:solidFill>
                <a:latin typeface="Spectral"/>
                <a:ea typeface="Spectral"/>
                <a:cs typeface="Spectral"/>
                <a:sym typeface="Spectral"/>
              </a:rPr>
              <a:t>El </a:t>
            </a:r>
            <a:r>
              <a:rPr lang="en-GB" sz="1200" dirty="0" err="1">
                <a:solidFill>
                  <a:srgbClr val="4E525F"/>
                </a:solidFill>
                <a:latin typeface="Spectral"/>
                <a:ea typeface="Spectral"/>
                <a:cs typeface="Spectral"/>
                <a:sym typeface="Spectral"/>
              </a:rPr>
              <a:t>bloque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verde</a:t>
            </a:r>
            <a:r>
              <a:rPr lang="en-GB" sz="1200" dirty="0">
                <a:solidFill>
                  <a:srgbClr val="4E525F"/>
                </a:solidFill>
                <a:latin typeface="Spectral"/>
                <a:ea typeface="Spectral"/>
                <a:cs typeface="Spectral"/>
                <a:sym typeface="Spectral"/>
              </a:rPr>
              <a:t> es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donde la </a:t>
            </a:r>
            <a:r>
              <a:rPr lang="en-GB" sz="1200" dirty="0" err="1">
                <a:solidFill>
                  <a:srgbClr val="4E525F"/>
                </a:solidFill>
                <a:latin typeface="Spectral"/>
                <a:ea typeface="Spectral"/>
                <a:cs typeface="Spectral"/>
                <a:sym typeface="Spectral"/>
              </a:rPr>
              <a:t>mercancia</a:t>
            </a:r>
            <a:r>
              <a:rPr lang="en-GB" sz="1200" dirty="0">
                <a:solidFill>
                  <a:srgbClr val="4E525F"/>
                </a:solidFill>
                <a:latin typeface="Spectral"/>
                <a:ea typeface="Spectral"/>
                <a:cs typeface="Spectral"/>
                <a:sym typeface="Spectral"/>
              </a:rPr>
              <a:t> se </a:t>
            </a:r>
            <a:r>
              <a:rPr lang="en-GB" sz="1200" dirty="0" err="1">
                <a:solidFill>
                  <a:srgbClr val="4E525F"/>
                </a:solidFill>
                <a:latin typeface="Spectral"/>
                <a:ea typeface="Spectral"/>
                <a:cs typeface="Spectral"/>
                <a:sym typeface="Spectral"/>
              </a:rPr>
              <a:t>empaqueta</a:t>
            </a:r>
            <a:r>
              <a:rPr lang="en-GB" sz="1200" dirty="0">
                <a:solidFill>
                  <a:srgbClr val="4E525F"/>
                </a:solidFill>
                <a:latin typeface="Spectral"/>
                <a:ea typeface="Spectral"/>
                <a:cs typeface="Spectral"/>
                <a:sym typeface="Spectral"/>
              </a:rPr>
              <a:t> para su </a:t>
            </a:r>
            <a:r>
              <a:rPr lang="en-GB" sz="1200" dirty="0" err="1">
                <a:solidFill>
                  <a:srgbClr val="4E525F"/>
                </a:solidFill>
                <a:latin typeface="Spectral"/>
                <a:ea typeface="Spectral"/>
                <a:cs typeface="Spectral"/>
                <a:sym typeface="Spectral"/>
              </a:rPr>
              <a:t>envio</a:t>
            </a:r>
            <a:r>
              <a:rPr lang="en-GB" sz="1200" dirty="0">
                <a:solidFill>
                  <a:srgbClr val="4E525F"/>
                </a:solidFill>
                <a:latin typeface="Spectral"/>
                <a:ea typeface="Spectral"/>
                <a:cs typeface="Spectral"/>
                <a:sym typeface="Spectral"/>
              </a:rPr>
              <a:t>.</a:t>
            </a:r>
          </a:p>
          <a:p>
            <a:pPr marL="0" lvl="0" indent="0" algn="just" rtl="0">
              <a:lnSpc>
                <a:spcPct val="150000"/>
              </a:lnSpc>
              <a:spcBef>
                <a:spcPts val="0"/>
              </a:spcBef>
              <a:spcAft>
                <a:spcPts val="0"/>
              </a:spcAft>
              <a:buNone/>
            </a:pPr>
            <a:endParaRPr lang="en-GB"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r>
              <a:rPr lang="en-GB" sz="1200" dirty="0" err="1">
                <a:solidFill>
                  <a:srgbClr val="4E525F"/>
                </a:solidFill>
                <a:latin typeface="Spectral"/>
                <a:ea typeface="Spectral"/>
                <a:cs typeface="Spectral"/>
                <a:sym typeface="Spectral"/>
              </a:rPr>
              <a:t>Preguntas</a:t>
            </a:r>
            <a:r>
              <a:rPr lang="en-GB" sz="1200" dirty="0">
                <a:solidFill>
                  <a:srgbClr val="4E525F"/>
                </a:solidFill>
                <a:latin typeface="Spectral"/>
                <a:ea typeface="Spectral"/>
                <a:cs typeface="Spectral"/>
                <a:sym typeface="Spectral"/>
              </a:rPr>
              <a:t>:</a:t>
            </a:r>
          </a:p>
          <a:p>
            <a:pPr marL="228600" lvl="0" indent="-228600" algn="just" rtl="0">
              <a:lnSpc>
                <a:spcPct val="150000"/>
              </a:lnSpc>
              <a:spcBef>
                <a:spcPts val="0"/>
              </a:spcBef>
              <a:spcAft>
                <a:spcPts val="0"/>
              </a:spcAft>
              <a:buFont typeface="+mj-lt"/>
              <a:buAutoNum type="arabicPeriod"/>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Cuales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creen</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sean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a:t>
            </a:r>
          </a:p>
          <a:p>
            <a:pPr marL="228600" lvl="0" indent="-228600" algn="just" rtl="0">
              <a:lnSpc>
                <a:spcPct val="150000"/>
              </a:lnSpc>
              <a:spcBef>
                <a:spcPts val="0"/>
              </a:spcBef>
              <a:spcAft>
                <a:spcPts val="0"/>
              </a:spcAft>
              <a:buFont typeface="+mj-lt"/>
              <a:buAutoNum type="arabicPeriod"/>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Cuales</a:t>
            </a:r>
            <a:r>
              <a:rPr lang="en-GB" sz="1200" dirty="0">
                <a:solidFill>
                  <a:srgbClr val="4E525F"/>
                </a:solidFill>
                <a:latin typeface="Spectral"/>
                <a:ea typeface="Spectral"/>
                <a:cs typeface="Spectral"/>
                <a:sym typeface="Spectral"/>
              </a:rPr>
              <a:t> son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terminales</a:t>
            </a:r>
            <a:r>
              <a:rPr lang="en-GB" sz="1200" dirty="0">
                <a:solidFill>
                  <a:srgbClr val="4E525F"/>
                </a:solidFill>
                <a:latin typeface="Spectral"/>
                <a:ea typeface="Spectral"/>
                <a:cs typeface="Spectral"/>
                <a:sym typeface="Spectral"/>
              </a:rPr>
              <a:t>?</a:t>
            </a:r>
          </a:p>
          <a:p>
            <a:pPr marL="228600" lvl="0" indent="-228600" algn="just" rtl="0">
              <a:lnSpc>
                <a:spcPct val="150000"/>
              </a:lnSpc>
              <a:spcBef>
                <a:spcPts val="0"/>
              </a:spcBef>
              <a:spcAft>
                <a:spcPts val="0"/>
              </a:spcAft>
              <a:buFont typeface="+mj-lt"/>
              <a:buAutoNum type="arabicPeriod"/>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Cuales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creen</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sean</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acciones</a:t>
            </a:r>
            <a:r>
              <a:rPr lang="en-GB" sz="1200" dirty="0">
                <a:solidFill>
                  <a:srgbClr val="4E525F"/>
                </a:solidFill>
                <a:latin typeface="Spectral"/>
                <a:ea typeface="Spectral"/>
                <a:cs typeface="Spectral"/>
                <a:sym typeface="Spectral"/>
              </a:rPr>
              <a:t>?</a:t>
            </a:r>
          </a:p>
          <a:p>
            <a:pPr marL="228600" lvl="0" indent="-228600" algn="just" rtl="0">
              <a:lnSpc>
                <a:spcPct val="150000"/>
              </a:lnSpc>
              <a:spcBef>
                <a:spcPts val="0"/>
              </a:spcBef>
              <a:spcAft>
                <a:spcPts val="0"/>
              </a:spcAft>
              <a:buFont typeface="+mj-lt"/>
              <a:buAutoNum type="arabicPeriod"/>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Cómo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definirian</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recompensas</a:t>
            </a:r>
            <a:r>
              <a:rPr lang="en-GB" sz="1200" dirty="0">
                <a:solidFill>
                  <a:srgbClr val="4E525F"/>
                </a:solidFill>
                <a:latin typeface="Spectral"/>
                <a:ea typeface="Spectral"/>
                <a:cs typeface="Spectral"/>
                <a:sym typeface="Spectral"/>
              </a:rPr>
              <a:t> para </a:t>
            </a:r>
            <a:r>
              <a:rPr lang="en-GB" sz="1200" dirty="0" err="1">
                <a:solidFill>
                  <a:srgbClr val="4E525F"/>
                </a:solidFill>
                <a:latin typeface="Spectral"/>
                <a:ea typeface="Spectral"/>
                <a:cs typeface="Spectral"/>
                <a:sym typeface="Spectral"/>
              </a:rPr>
              <a:t>este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escenario</a:t>
            </a:r>
            <a:r>
              <a:rPr lang="en-GB" sz="1200" dirty="0">
                <a:solidFill>
                  <a:srgbClr val="4E525F"/>
                </a:solidFill>
                <a:latin typeface="Spectral"/>
                <a:ea typeface="Spectral"/>
                <a:cs typeface="Spectral"/>
                <a:sym typeface="Spectral"/>
              </a:rPr>
              <a:t>?</a:t>
            </a:r>
            <a:endParaRPr sz="1200" dirty="0">
              <a:solidFill>
                <a:srgbClr val="4E525F"/>
              </a:solidFill>
              <a:latin typeface="Spectral"/>
              <a:ea typeface="Spectral"/>
              <a:cs typeface="Spectral"/>
              <a:sym typeface="Spectral"/>
            </a:endParaRPr>
          </a:p>
        </p:txBody>
      </p:sp>
      <p:pic>
        <p:nvPicPr>
          <p:cNvPr id="3074" name="Picture 2">
            <a:extLst>
              <a:ext uri="{FF2B5EF4-FFF2-40B4-BE49-F238E27FC236}">
                <a16:creationId xmlns:a16="http://schemas.microsoft.com/office/drawing/2014/main" id="{7781489F-F40E-1E81-DF0D-25E060731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09" y="1735983"/>
            <a:ext cx="3177700" cy="317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44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958992" y="40210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err="1">
                <a:solidFill>
                  <a:srgbClr val="4E525F"/>
                </a:solidFill>
                <a:latin typeface="Roboto Mono Light"/>
                <a:ea typeface="Roboto Mono Light"/>
                <a:cs typeface="Roboto Mono Light"/>
                <a:sym typeface="Roboto Mono Light"/>
              </a:rPr>
              <a:t>Estados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Los estados del entorno son todas las ubicaciones posibles dentro del almacén. Algunas de estas ubicaciones son para almacenar artículos (cuadrados negros), mientras que otras ubicaciones son pasillos que el robot puede usar para viajar por el almacén (cuadrados blancos). El cuadrado verde indica el área de embalaje y envío del artículo.</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¡Los cuadrados negros y verdes son estados terminales!</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El objetivo del agente de IA es aprender el camino más corto entre el área de empaque del artículo y todas las demás ubicaciones en el almacén donde el robot puede viajar.</a:t>
            </a:r>
          </a:p>
          <a:p>
            <a:pPr marL="0" lvl="0" indent="0" algn="just" rtl="0">
              <a:lnSpc>
                <a:spcPct val="150000"/>
              </a:lnSpc>
              <a:spcBef>
                <a:spcPts val="0"/>
              </a:spcBef>
              <a:spcAft>
                <a:spcPts val="0"/>
              </a:spcAft>
              <a:buNone/>
            </a:pPr>
            <a:endParaRPr lang="es-ES"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Como se muestra en la imagen de arriba, hay 121 estados posibles (ubicaciones) dentro del almacén. Estos estados están dispuestos en una cuadrícula que contiene 11 filas y 11 columnas. Por lo tanto, cada ubicación puede identificarse por su índice de fila y columna.</a:t>
            </a:r>
            <a:endParaRPr sz="1200" dirty="0">
              <a:solidFill>
                <a:srgbClr val="4E525F"/>
              </a:solidFill>
              <a:latin typeface="Spectral"/>
              <a:ea typeface="Spectral"/>
              <a:cs typeface="Spectral"/>
              <a:sym typeface="Spectral"/>
            </a:endParaRPr>
          </a:p>
        </p:txBody>
      </p:sp>
      <p:pic>
        <p:nvPicPr>
          <p:cNvPr id="3074" name="Picture 2">
            <a:extLst>
              <a:ext uri="{FF2B5EF4-FFF2-40B4-BE49-F238E27FC236}">
                <a16:creationId xmlns:a16="http://schemas.microsoft.com/office/drawing/2014/main" id="{7781489F-F40E-1E81-DF0D-25E060731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09" y="1735983"/>
            <a:ext cx="3177700" cy="317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636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958992" y="40210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err="1">
                <a:solidFill>
                  <a:srgbClr val="4E525F"/>
                </a:solidFill>
                <a:latin typeface="Roboto Mono Light"/>
                <a:ea typeface="Roboto Mono Light"/>
                <a:cs typeface="Roboto Mono Light"/>
                <a:sym typeface="Roboto Mono Light"/>
              </a:rPr>
              <a:t>Acciones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Las acciones que están disponibles para el agente de IA son mover el robot en una de cuatro direcciones:</a:t>
            </a: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 Arriba</a:t>
            </a: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 Derecha</a:t>
            </a: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 Abajo</a:t>
            </a: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 Izquierda</a:t>
            </a:r>
          </a:p>
          <a:p>
            <a:pPr marL="0" lvl="0" indent="0" algn="just" rtl="0">
              <a:lnSpc>
                <a:spcPct val="150000"/>
              </a:lnSpc>
              <a:spcBef>
                <a:spcPts val="0"/>
              </a:spcBef>
              <a:spcAft>
                <a:spcPts val="0"/>
              </a:spcAft>
              <a:buNone/>
            </a:pPr>
            <a:endParaRPr lang="es-ES" sz="120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¡Obviamente, el agente de IA debe aprender a evitar conducir a las ubicaciones de almacenamiento de artículos (por ejemplo, estantes)!</a:t>
            </a:r>
            <a:endParaRPr lang="es-ES" sz="1200" dirty="0">
              <a:solidFill>
                <a:srgbClr val="4E525F"/>
              </a:solidFill>
              <a:latin typeface="Spectral"/>
              <a:ea typeface="Spectral"/>
              <a:cs typeface="Spectral"/>
              <a:sym typeface="Spectral"/>
            </a:endParaRPr>
          </a:p>
        </p:txBody>
      </p:sp>
      <p:pic>
        <p:nvPicPr>
          <p:cNvPr id="3074" name="Picture 2">
            <a:extLst>
              <a:ext uri="{FF2B5EF4-FFF2-40B4-BE49-F238E27FC236}">
                <a16:creationId xmlns:a16="http://schemas.microsoft.com/office/drawing/2014/main" id="{7781489F-F40E-1E81-DF0D-25E060731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09" y="1735983"/>
            <a:ext cx="3177700" cy="317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03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958992" y="40210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err="1">
                <a:solidFill>
                  <a:srgbClr val="4E525F"/>
                </a:solidFill>
                <a:latin typeface="Roboto Mono Light"/>
                <a:ea typeface="Roboto Mono Light"/>
                <a:cs typeface="Roboto Mono Light"/>
                <a:sym typeface="Roboto Mono Light"/>
              </a:rPr>
              <a:t>Recompensas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3798849" y="402105"/>
            <a:ext cx="5203902" cy="408068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El último componente del entorno que necesitamos definir son las recompensas.</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Para ayudar al agente de IA a aprender, a cada estado (ubicación) en el almacén se le asigna un valor de recompensa.</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El agente puede comenzar en cualquier casilla blanca, pero su objetivo es siempre el mismo: ¡maximizar sus recompensas totales!</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Las recompensas negativas (es decir, castigos) se utilizan para todos los estados excepto el objetivo.</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¡Esto alienta a la IA a identificar el camino más corto hacia la meta al minimizar sus castigos*!</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Para maximizar sus recompensas acumulativas (al minimizar sus castigos acumulativos), el agente de IA deberá encontrar los caminos más cortos entre el área de empaque del artículo (cuadrado verde) y todas las demás ubicaciones en el almacén donde el robot puede viajar (cuadrados blancos). ). ¡El agente también deberá aprender a evitar chocar contra cualquiera de las ubicaciones de almacenamiento de artículos (cuadrados negros)!</a:t>
            </a:r>
            <a:endParaRPr sz="1200" dirty="0">
              <a:solidFill>
                <a:srgbClr val="4E525F"/>
              </a:solidFill>
              <a:latin typeface="Spectral"/>
              <a:ea typeface="Spectral"/>
              <a:cs typeface="Spectral"/>
              <a:sym typeface="Spectral"/>
            </a:endParaRPr>
          </a:p>
        </p:txBody>
      </p:sp>
      <p:pic>
        <p:nvPicPr>
          <p:cNvPr id="4098" name="Picture 2">
            <a:extLst>
              <a:ext uri="{FF2B5EF4-FFF2-40B4-BE49-F238E27FC236}">
                <a16:creationId xmlns:a16="http://schemas.microsoft.com/office/drawing/2014/main" id="{7675B816-BBC7-C8DA-08D6-2F5E87F42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49" y="1206568"/>
            <a:ext cx="3593297" cy="358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697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938775" y="1747650"/>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dirty="0">
                <a:solidFill>
                  <a:srgbClr val="4E525F"/>
                </a:solidFill>
                <a:latin typeface="Roboto Mono Light"/>
                <a:ea typeface="Roboto Mono Light"/>
                <a:cs typeface="Roboto Mono Light"/>
                <a:sym typeface="Roboto Mono Light"/>
              </a:rPr>
              <a:t>Caso </a:t>
            </a:r>
            <a:r>
              <a:rPr lang="en-GB" sz="2600" dirty="0" err="1">
                <a:solidFill>
                  <a:srgbClr val="4E525F"/>
                </a:solidFill>
                <a:latin typeface="Roboto Mono Light"/>
                <a:ea typeface="Roboto Mono Light"/>
                <a:cs typeface="Roboto Mono Light"/>
                <a:sym typeface="Roboto Mono Light"/>
              </a:rPr>
              <a:t>practico</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24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762000" y="1769952"/>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dirty="0">
                <a:solidFill>
                  <a:srgbClr val="4E525F"/>
                </a:solidFill>
                <a:latin typeface="Roboto Mono Light"/>
                <a:ea typeface="Roboto Mono Light"/>
                <a:cs typeface="Roboto Mono Light"/>
                <a:sym typeface="Roboto Mono Light"/>
              </a:rPr>
              <a:t>Deep Reinforcement Learning</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731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9986" y="107957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Introducción al problema</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152400" lvl="0" algn="just" rtl="0">
              <a:lnSpc>
                <a:spcPct val="150000"/>
              </a:lnSpc>
              <a:spcBef>
                <a:spcPts val="0"/>
              </a:spcBef>
              <a:spcAft>
                <a:spcPts val="0"/>
              </a:spcAft>
              <a:buClr>
                <a:srgbClr val="4E525F"/>
              </a:buClr>
              <a:buSzPts val="1200"/>
            </a:pPr>
            <a:r>
              <a:rPr lang="en-GB" sz="1200" dirty="0">
                <a:solidFill>
                  <a:srgbClr val="4E525F"/>
                </a:solidFill>
                <a:latin typeface="Spectral"/>
                <a:ea typeface="Spectral"/>
                <a:cs typeface="Spectral"/>
                <a:sym typeface="Spectral"/>
              </a:rPr>
              <a:t>Una empresa de tecnologías </a:t>
            </a:r>
            <a:r>
              <a:rPr lang="en-GB" sz="1200" dirty="0" err="1">
                <a:solidFill>
                  <a:srgbClr val="4E525F"/>
                </a:solidFill>
                <a:latin typeface="Spectral"/>
                <a:ea typeface="Spectral"/>
                <a:cs typeface="Spectral"/>
                <a:sym typeface="Spectral"/>
              </a:rPr>
              <a:t>tiene</a:t>
            </a:r>
            <a:r>
              <a:rPr lang="en-GB" sz="1200" dirty="0">
                <a:solidFill>
                  <a:srgbClr val="4E525F"/>
                </a:solidFill>
                <a:latin typeface="Spectral"/>
                <a:ea typeface="Spectral"/>
                <a:cs typeface="Spectral"/>
                <a:sym typeface="Spectral"/>
              </a:rPr>
              <a:t> data </a:t>
            </a:r>
            <a:r>
              <a:rPr lang="en-GB" sz="1200" dirty="0" err="1">
                <a:solidFill>
                  <a:srgbClr val="4E525F"/>
                </a:solidFill>
                <a:latin typeface="Spectral"/>
                <a:ea typeface="Spectral"/>
                <a:cs typeface="Spectral"/>
                <a:sym typeface="Spectral"/>
              </a:rPr>
              <a:t>centers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donde </a:t>
            </a:r>
            <a:r>
              <a:rPr lang="en-GB" sz="1200" dirty="0" err="1">
                <a:solidFill>
                  <a:srgbClr val="4E525F"/>
                </a:solidFill>
                <a:latin typeface="Spectral"/>
                <a:ea typeface="Spectral"/>
                <a:cs typeface="Spectral"/>
                <a:sym typeface="Spectral"/>
              </a:rPr>
              <a:t>utilizan</a:t>
            </a:r>
            <a:r>
              <a:rPr lang="en-GB" sz="1200" dirty="0">
                <a:solidFill>
                  <a:srgbClr val="4E525F"/>
                </a:solidFill>
                <a:latin typeface="Spectral"/>
                <a:ea typeface="Spectral"/>
                <a:cs typeface="Spectral"/>
                <a:sym typeface="Spectral"/>
              </a:rPr>
              <a:t> un Sistema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tradicional</a:t>
            </a:r>
            <a:r>
              <a:rPr lang="en-GB" sz="1200" dirty="0">
                <a:solidFill>
                  <a:srgbClr val="4E525F"/>
                </a:solidFill>
                <a:latin typeface="Spectral"/>
                <a:ea typeface="Spectral"/>
                <a:cs typeface="Spectral"/>
                <a:sym typeface="Spectral"/>
              </a:rPr>
              <a:t> a sus </a:t>
            </a:r>
            <a:r>
              <a:rPr lang="en-GB" sz="1200" dirty="0" err="1">
                <a:solidFill>
                  <a:srgbClr val="4E525F"/>
                </a:solidFill>
                <a:latin typeface="Spectral"/>
                <a:ea typeface="Spectral"/>
                <a:cs typeface="Spectral"/>
                <a:sym typeface="Spectral"/>
              </a:rPr>
              <a:t>equipos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tecnologicos</a:t>
            </a:r>
            <a:r>
              <a:rPr lang="en-GB" sz="1200" dirty="0">
                <a:solidFill>
                  <a:srgbClr val="4E525F"/>
                </a:solidFill>
                <a:latin typeface="Spectral"/>
                <a:ea typeface="Spectral"/>
                <a:cs typeface="Spectral"/>
                <a:sym typeface="Spectral"/>
              </a:rPr>
              <a:t>. La empresa </a:t>
            </a:r>
            <a:r>
              <a:rPr lang="en-GB" sz="1200" dirty="0" err="1">
                <a:solidFill>
                  <a:srgbClr val="4E525F"/>
                </a:solidFill>
                <a:latin typeface="Spectral"/>
                <a:ea typeface="Spectral"/>
                <a:cs typeface="Spectral"/>
                <a:sym typeface="Spectral"/>
              </a:rPr>
              <a:t>quiere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intentar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reducir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costos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que se </a:t>
            </a:r>
            <a:r>
              <a:rPr lang="en-GB" sz="1200" dirty="0" err="1">
                <a:solidFill>
                  <a:srgbClr val="4E525F"/>
                </a:solidFill>
                <a:latin typeface="Spectral"/>
                <a:ea typeface="Spectral"/>
                <a:cs typeface="Spectral"/>
                <a:sym typeface="Spectral"/>
              </a:rPr>
              <a:t>tienen</a:t>
            </a:r>
            <a:r>
              <a:rPr lang="en-GB" sz="1200" dirty="0">
                <a:solidFill>
                  <a:srgbClr val="4E525F"/>
                </a:solidFill>
                <a:latin typeface="Spectral"/>
                <a:ea typeface="Spectral"/>
                <a:cs typeface="Spectral"/>
                <a:sym typeface="Spectral"/>
              </a:rPr>
              <a:t> al </a:t>
            </a:r>
            <a:r>
              <a:rPr lang="en-GB" sz="1200" dirty="0" err="1">
                <a:solidFill>
                  <a:srgbClr val="4E525F"/>
                </a:solidFill>
                <a:latin typeface="Spectral"/>
                <a:ea typeface="Spectral"/>
                <a:cs typeface="Spectral"/>
                <a:sym typeface="Spectral"/>
              </a:rPr>
              <a:t>ustilizar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sistemas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por</a:t>
            </a:r>
            <a:r>
              <a:rPr lang="en-GB" sz="1200" dirty="0">
                <a:solidFill>
                  <a:srgbClr val="4E525F"/>
                </a:solidFill>
                <a:latin typeface="Spectral"/>
                <a:ea typeface="Spectral"/>
                <a:cs typeface="Spectral"/>
                <a:sym typeface="Spectral"/>
              </a:rPr>
              <a:t> lo que </a:t>
            </a:r>
            <a:r>
              <a:rPr lang="en-GB" sz="1200" dirty="0" err="1">
                <a:solidFill>
                  <a:srgbClr val="4E525F"/>
                </a:solidFill>
                <a:latin typeface="Spectral"/>
                <a:ea typeface="Spectral"/>
                <a:cs typeface="Spectral"/>
                <a:sym typeface="Spectral"/>
              </a:rPr>
              <a:t>buscan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tener</a:t>
            </a:r>
            <a:r>
              <a:rPr lang="en-GB" sz="1200" dirty="0">
                <a:solidFill>
                  <a:srgbClr val="4E525F"/>
                </a:solidFill>
                <a:latin typeface="Spectral"/>
                <a:ea typeface="Spectral"/>
                <a:cs typeface="Spectral"/>
                <a:sym typeface="Spectral"/>
              </a:rPr>
              <a:t> un </a:t>
            </a:r>
            <a:r>
              <a:rPr lang="en-GB" sz="1200" dirty="0" err="1">
                <a:solidFill>
                  <a:srgbClr val="4E525F"/>
                </a:solidFill>
                <a:latin typeface="Spectral"/>
                <a:ea typeface="Spectral"/>
                <a:cs typeface="Spectral"/>
                <a:sym typeface="Spectral"/>
              </a:rPr>
              <a:t>modelo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basado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deep reinforcement learning que </a:t>
            </a:r>
            <a:r>
              <a:rPr lang="en-GB" sz="1200" dirty="0" err="1">
                <a:solidFill>
                  <a:srgbClr val="4E525F"/>
                </a:solidFill>
                <a:latin typeface="Spectral"/>
                <a:ea typeface="Spectral"/>
                <a:cs typeface="Spectral"/>
                <a:sym typeface="Spectral"/>
              </a:rPr>
              <a:t>pueda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tomar</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decisiones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cuando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enviar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al Sistema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y </a:t>
            </a:r>
            <a:r>
              <a:rPr lang="en-GB" sz="1200" dirty="0" err="1">
                <a:solidFill>
                  <a:srgbClr val="4E525F"/>
                </a:solidFill>
                <a:latin typeface="Spectral"/>
                <a:ea typeface="Spectral"/>
                <a:cs typeface="Spectral"/>
                <a:sym typeface="Spectral"/>
              </a:rPr>
              <a:t>cuando</a:t>
            </a:r>
            <a:r>
              <a:rPr lang="en-GB" sz="1200" dirty="0">
                <a:solidFill>
                  <a:srgbClr val="4E525F"/>
                </a:solidFill>
                <a:latin typeface="Spectral"/>
                <a:ea typeface="Spectral"/>
                <a:cs typeface="Spectral"/>
                <a:sym typeface="Spectral"/>
              </a:rPr>
              <a:t> no </a:t>
            </a:r>
            <a:r>
              <a:rPr lang="en-GB" sz="1200" dirty="0" err="1">
                <a:solidFill>
                  <a:srgbClr val="4E525F"/>
                </a:solidFill>
                <a:latin typeface="Spectral"/>
                <a:ea typeface="Spectral"/>
                <a:cs typeface="Spectral"/>
                <a:sym typeface="Spectral"/>
              </a:rPr>
              <a:t>hacerlo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buscando</a:t>
            </a:r>
            <a:r>
              <a:rPr lang="en-GB" sz="1200" dirty="0">
                <a:solidFill>
                  <a:srgbClr val="4E525F"/>
                </a:solidFill>
                <a:latin typeface="Spectral"/>
                <a:ea typeface="Spectral"/>
                <a:cs typeface="Spectral"/>
                <a:sym typeface="Spectral"/>
              </a:rPr>
              <a:t> así </a:t>
            </a:r>
            <a:r>
              <a:rPr lang="en-GB" sz="1200" dirty="0" err="1">
                <a:solidFill>
                  <a:srgbClr val="4E525F"/>
                </a:solidFill>
                <a:latin typeface="Spectral"/>
                <a:ea typeface="Spectral"/>
                <a:cs typeface="Spectral"/>
                <a:sym typeface="Spectral"/>
              </a:rPr>
              <a:t>minimizar</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cantidad</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requerida</a:t>
            </a:r>
            <a:r>
              <a:rPr lang="en-GB" sz="1200" dirty="0">
                <a:solidFill>
                  <a:srgbClr val="4E525F"/>
                </a:solidFill>
                <a:latin typeface="Spectral"/>
                <a:ea typeface="Spectral"/>
                <a:cs typeface="Spectral"/>
                <a:sym typeface="Spectral"/>
              </a:rPr>
              <a:t> para </a:t>
            </a:r>
            <a:r>
              <a:rPr lang="en-GB" sz="1200" dirty="0" err="1">
                <a:solidFill>
                  <a:srgbClr val="4E525F"/>
                </a:solidFill>
                <a:latin typeface="Spectral"/>
                <a:ea typeface="Spectral"/>
                <a:cs typeface="Spectral"/>
                <a:sym typeface="Spectral"/>
              </a:rPr>
              <a:t>mantener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temperaturas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aceptables</a:t>
            </a:r>
            <a:r>
              <a:rPr lang="en-GB" sz="1200" dirty="0">
                <a:solidFill>
                  <a:srgbClr val="4E525F"/>
                </a:solidFill>
                <a:latin typeface="Spectral"/>
                <a:ea typeface="Spectral"/>
                <a:cs typeface="Spectral"/>
                <a:sym typeface="Spectral"/>
              </a:rPr>
              <a:t> dentro de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data </a:t>
            </a:r>
            <a:r>
              <a:rPr lang="en-GB" sz="1200" dirty="0" err="1">
                <a:solidFill>
                  <a:srgbClr val="4E525F"/>
                </a:solidFill>
                <a:latin typeface="Spectral"/>
                <a:ea typeface="Spectral"/>
                <a:cs typeface="Spectral"/>
                <a:sym typeface="Spectral"/>
              </a:rPr>
              <a:t>centers</a:t>
            </a:r>
            <a:r>
              <a:rPr lang="en-GB" sz="1200" dirty="0">
                <a:solidFill>
                  <a:srgbClr val="4E525F"/>
                </a:solidFill>
                <a:latin typeface="Spectral"/>
                <a:ea typeface="Spectral"/>
                <a:cs typeface="Spectral"/>
                <a:sym typeface="Spectral"/>
              </a:rPr>
              <a:t>.</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378328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9986" y="1079574"/>
            <a:ext cx="2547946" cy="14921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err="1">
                <a:solidFill>
                  <a:srgbClr val="4E525F"/>
                </a:solidFill>
                <a:latin typeface="Roboto Mono Light"/>
                <a:ea typeface="Roboto Mono Light"/>
                <a:cs typeface="Roboto Mono Light"/>
                <a:sym typeface="Roboto Mono Light"/>
              </a:rPr>
              <a:t>Estados</a:t>
            </a:r>
            <a:r>
              <a:rPr lang="en-GB" sz="2600" dirty="0">
                <a:solidFill>
                  <a:srgbClr val="4E525F"/>
                </a:solidFill>
                <a:latin typeface="Roboto Mono Light"/>
                <a:ea typeface="Roboto Mono Light"/>
                <a:cs typeface="Roboto Mono Light"/>
                <a:sym typeface="Roboto Mono Light"/>
              </a:rPr>
              <a:t>, </a:t>
            </a:r>
            <a:r>
              <a:rPr lang="en-GB" sz="2600" dirty="0" err="1">
                <a:solidFill>
                  <a:srgbClr val="4E525F"/>
                </a:solidFill>
                <a:latin typeface="Roboto Mono Light"/>
                <a:ea typeface="Roboto Mono Light"/>
                <a:cs typeface="Roboto Mono Light"/>
                <a:sym typeface="Roboto Mono Light"/>
              </a:rPr>
              <a:t>acciones</a:t>
            </a:r>
            <a:r>
              <a:rPr lang="en-GB" sz="2600" dirty="0">
                <a:solidFill>
                  <a:srgbClr val="4E525F"/>
                </a:solidFill>
                <a:latin typeface="Roboto Mono Light"/>
                <a:ea typeface="Roboto Mono Light"/>
                <a:cs typeface="Roboto Mono Light"/>
                <a:sym typeface="Roboto Mono Light"/>
              </a:rPr>
              <a:t> y </a:t>
            </a:r>
            <a:r>
              <a:rPr lang="en-GB" sz="2600" dirty="0" err="1">
                <a:solidFill>
                  <a:srgbClr val="4E525F"/>
                </a:solidFill>
                <a:latin typeface="Roboto Mono Light"/>
                <a:ea typeface="Roboto Mono Light"/>
                <a:cs typeface="Roboto Mono Light"/>
                <a:sym typeface="Roboto Mono Light"/>
              </a:rPr>
              <a:t>recompensas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152400" lvl="0" algn="just" rtl="0">
              <a:lnSpc>
                <a:spcPct val="150000"/>
              </a:lnSpc>
              <a:spcBef>
                <a:spcPts val="0"/>
              </a:spcBef>
              <a:spcAft>
                <a:spcPts val="0"/>
              </a:spcAft>
              <a:buClr>
                <a:srgbClr val="4E525F"/>
              </a:buClr>
              <a:buSzPts val="1200"/>
            </a:pPr>
            <a:r>
              <a:rPr lang="en-GB" sz="1200" dirty="0">
                <a:solidFill>
                  <a:srgbClr val="4E525F"/>
                </a:solidFill>
                <a:latin typeface="Spectral"/>
                <a:ea typeface="Spectral"/>
                <a:cs typeface="Spectral"/>
                <a:sym typeface="Spectral"/>
              </a:rPr>
              <a:t>Los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utiliza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data </a:t>
            </a:r>
            <a:r>
              <a:rPr lang="en-GB" sz="1200" dirty="0" err="1">
                <a:solidFill>
                  <a:srgbClr val="4E525F"/>
                </a:solidFill>
                <a:latin typeface="Spectral"/>
                <a:ea typeface="Spectral"/>
                <a:cs typeface="Spectral"/>
                <a:sym typeface="Spectral"/>
              </a:rPr>
              <a:t>center</a:t>
            </a:r>
            <a:r>
              <a:rPr lang="en-GB" sz="1200" dirty="0">
                <a:solidFill>
                  <a:srgbClr val="4E525F"/>
                </a:solidFill>
                <a:latin typeface="Spectral"/>
                <a:ea typeface="Spectral"/>
                <a:cs typeface="Spectral"/>
                <a:sym typeface="Spectral"/>
              </a:rPr>
              <a:t> son:</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err="1">
                <a:solidFill>
                  <a:srgbClr val="4E525F"/>
                </a:solidFill>
                <a:latin typeface="Spectral"/>
                <a:ea typeface="Spectral"/>
                <a:cs typeface="Spectral"/>
                <a:sym typeface="Spectral"/>
              </a:rPr>
              <a:t>Temperatura</a:t>
            </a:r>
            <a:r>
              <a:rPr lang="en-GB" sz="1200" dirty="0">
                <a:solidFill>
                  <a:srgbClr val="4E525F"/>
                </a:solidFill>
                <a:latin typeface="Spectral"/>
                <a:ea typeface="Spectral"/>
                <a:cs typeface="Spectral"/>
                <a:sym typeface="Spectral"/>
              </a:rPr>
              <a:t> del </a:t>
            </a:r>
            <a:r>
              <a:rPr lang="en-GB" sz="1200" dirty="0" err="1">
                <a:solidFill>
                  <a:srgbClr val="4E525F"/>
                </a:solidFill>
                <a:latin typeface="Spectral"/>
                <a:ea typeface="Spectral"/>
                <a:cs typeface="Spectral"/>
                <a:sym typeface="Spectral"/>
              </a:rPr>
              <a:t>servidor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tiene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ataduras</a:t>
            </a:r>
            <a:r>
              <a:rPr lang="en-GB" sz="1200" dirty="0">
                <a:solidFill>
                  <a:srgbClr val="4E525F"/>
                </a:solidFill>
                <a:latin typeface="Spectral"/>
                <a:ea typeface="Spectral"/>
                <a:cs typeface="Spectral"/>
                <a:sym typeface="Spectral"/>
              </a:rPr>
              <a:t> a la </a:t>
            </a:r>
            <a:r>
              <a:rPr lang="en-GB" sz="1200" dirty="0" err="1">
                <a:solidFill>
                  <a:srgbClr val="4E525F"/>
                </a:solidFill>
                <a:latin typeface="Spectral"/>
                <a:ea typeface="Spectral"/>
                <a:cs typeface="Spectral"/>
                <a:sym typeface="Spectral"/>
              </a:rPr>
              <a:t>temperatura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ambiente</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err="1">
                <a:solidFill>
                  <a:srgbClr val="4E525F"/>
                </a:solidFill>
                <a:latin typeface="Spectral"/>
                <a:ea typeface="Spectral"/>
                <a:cs typeface="Spectral"/>
                <a:sym typeface="Spectral"/>
              </a:rPr>
              <a:t>Cantidad</a:t>
            </a:r>
            <a:r>
              <a:rPr lang="en-GB" sz="1200" dirty="0">
                <a:solidFill>
                  <a:srgbClr val="4E525F"/>
                </a:solidFill>
                <a:latin typeface="Spectral"/>
                <a:ea typeface="Spectral"/>
                <a:cs typeface="Spectral"/>
                <a:sym typeface="Spectral"/>
              </a:rPr>
              <a:t> de usuarios </a:t>
            </a:r>
            <a:r>
              <a:rPr lang="en-GB" sz="1200" dirty="0" err="1">
                <a:solidFill>
                  <a:srgbClr val="4E525F"/>
                </a:solidFill>
                <a:latin typeface="Spectral"/>
                <a:ea typeface="Spectral"/>
                <a:cs typeface="Spectral"/>
                <a:sym typeface="Spectral"/>
              </a:rPr>
              <a:t>conectados</a:t>
            </a:r>
            <a:endParaRPr lang="en-GB" sz="1200" dirty="0">
              <a:solidFill>
                <a:srgbClr val="4E525F"/>
              </a:solidFill>
              <a:latin typeface="Spectral"/>
              <a:ea typeface="Spectral"/>
              <a:cs typeface="Spectral"/>
              <a:sym typeface="Spectral"/>
            </a:endParaRP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err="1">
                <a:solidFill>
                  <a:srgbClr val="4E525F"/>
                </a:solidFill>
                <a:latin typeface="Spectral"/>
                <a:ea typeface="Spectral"/>
                <a:cs typeface="Spectral"/>
                <a:sym typeface="Spectral"/>
              </a:rPr>
              <a:t>Cantidad</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datos</a:t>
            </a:r>
            <a:r>
              <a:rPr lang="en-GB" sz="1200" dirty="0">
                <a:solidFill>
                  <a:srgbClr val="4E525F"/>
                </a:solidFill>
                <a:latin typeface="Spectral"/>
                <a:ea typeface="Spectral"/>
                <a:cs typeface="Spectral"/>
                <a:sym typeface="Spectral"/>
              </a:rPr>
              <a:t> con la que se </a:t>
            </a:r>
            <a:r>
              <a:rPr lang="en-GB" sz="1200" dirty="0" err="1">
                <a:solidFill>
                  <a:srgbClr val="4E525F"/>
                </a:solidFill>
                <a:latin typeface="Spectral"/>
                <a:ea typeface="Spectral"/>
                <a:cs typeface="Spectral"/>
                <a:sym typeface="Spectral"/>
              </a:rPr>
              <a:t>esta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trabajando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servidor</a:t>
            </a:r>
            <a:r>
              <a:rPr lang="en-GB" sz="1200" dirty="0">
                <a:solidFill>
                  <a:srgbClr val="4E525F"/>
                </a:solidFill>
                <a:latin typeface="Spectral"/>
                <a:ea typeface="Spectral"/>
                <a:cs typeface="Spectral"/>
                <a:sym typeface="Spectral"/>
              </a:rPr>
              <a:t> (data rate)</a:t>
            </a:r>
          </a:p>
          <a:p>
            <a:pPr marL="152400" lvl="0" algn="just" rtl="0">
              <a:lnSpc>
                <a:spcPct val="150000"/>
              </a:lnSpc>
              <a:spcBef>
                <a:spcPts val="0"/>
              </a:spcBef>
              <a:spcAft>
                <a:spcPts val="0"/>
              </a:spcAft>
              <a:buClr>
                <a:srgbClr val="4E525F"/>
              </a:buClr>
              <a:buSzPts val="1200"/>
            </a:pPr>
            <a:endParaRPr lang="en-GB" sz="1200" dirty="0">
              <a:solidFill>
                <a:srgbClr val="4E525F"/>
              </a:solidFill>
              <a:latin typeface="Spectral"/>
              <a:ea typeface="Spectral"/>
              <a:cs typeface="Spectral"/>
              <a:sym typeface="Spectral"/>
            </a:endParaRPr>
          </a:p>
          <a:p>
            <a:pPr marL="152400" lvl="0" algn="just" rtl="0">
              <a:lnSpc>
                <a:spcPct val="150000"/>
              </a:lnSpc>
              <a:spcBef>
                <a:spcPts val="0"/>
              </a:spcBef>
              <a:spcAft>
                <a:spcPts val="0"/>
              </a:spcAft>
              <a:buClr>
                <a:srgbClr val="4E525F"/>
              </a:buClr>
              <a:buSzPts val="1200"/>
            </a:pPr>
            <a:r>
              <a:rPr lang="en-GB" sz="1200" dirty="0">
                <a:solidFill>
                  <a:srgbClr val="4E525F"/>
                </a:solidFill>
                <a:latin typeface="Spectral"/>
                <a:ea typeface="Spectral"/>
                <a:cs typeface="Spectral"/>
                <a:sym typeface="Spectral"/>
              </a:rPr>
              <a:t>Dado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anteriores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Cuál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creen</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sean</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posibles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acciones</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Cómo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definirian</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recompensas</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¿Qué </a:t>
            </a:r>
            <a:r>
              <a:rPr lang="en-GB" sz="1200" dirty="0" err="1">
                <a:solidFill>
                  <a:srgbClr val="4E525F"/>
                </a:solidFill>
                <a:latin typeface="Spectral"/>
                <a:ea typeface="Spectral"/>
                <a:cs typeface="Spectral"/>
                <a:sym typeface="Spectral"/>
              </a:rPr>
              <a:t>consideran</a:t>
            </a:r>
            <a:r>
              <a:rPr lang="en-GB" sz="1200" dirty="0">
                <a:solidFill>
                  <a:srgbClr val="4E525F"/>
                </a:solidFill>
                <a:latin typeface="Spectral"/>
                <a:ea typeface="Spectral"/>
                <a:cs typeface="Spectral"/>
                <a:sym typeface="Spectral"/>
              </a:rPr>
              <a:t> que sea un </a:t>
            </a:r>
            <a:r>
              <a:rPr lang="en-GB" sz="1200" dirty="0" err="1">
                <a:solidFill>
                  <a:srgbClr val="4E525F"/>
                </a:solidFill>
                <a:latin typeface="Spectral"/>
                <a:ea typeface="Spectral"/>
                <a:cs typeface="Spectral"/>
                <a:sym typeface="Spectral"/>
              </a:rPr>
              <a:t>estado</a:t>
            </a:r>
            <a:r>
              <a:rPr lang="en-GB" sz="1200" dirty="0">
                <a:solidFill>
                  <a:srgbClr val="4E525F"/>
                </a:solidFill>
                <a:latin typeface="Spectral"/>
                <a:ea typeface="Spectral"/>
                <a:cs typeface="Spectral"/>
                <a:sym typeface="Spectral"/>
              </a:rPr>
              <a:t> terminal?</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1214103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9986" y="107957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Assumptions del problema</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La </a:t>
            </a:r>
            <a:r>
              <a:rPr lang="en-GB" sz="1200" dirty="0" err="1">
                <a:solidFill>
                  <a:srgbClr val="4E525F"/>
                </a:solidFill>
                <a:latin typeface="Spectral"/>
                <a:ea typeface="Spectral"/>
                <a:cs typeface="Spectral"/>
                <a:sym typeface="Spectral"/>
              </a:rPr>
              <a:t>temperatura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ambiente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afecta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linealmente</a:t>
            </a:r>
            <a:r>
              <a:rPr lang="en-GB" sz="1200" dirty="0">
                <a:solidFill>
                  <a:srgbClr val="4E525F"/>
                </a:solidFill>
                <a:latin typeface="Spectral"/>
                <a:ea typeface="Spectral"/>
                <a:cs typeface="Spectral"/>
                <a:sym typeface="Spectral"/>
              </a:rPr>
              <a:t> a la </a:t>
            </a:r>
            <a:r>
              <a:rPr lang="en-GB" sz="1200" dirty="0" err="1">
                <a:solidFill>
                  <a:srgbClr val="4E525F"/>
                </a:solidFill>
                <a:latin typeface="Spectral"/>
                <a:ea typeface="Spectral"/>
                <a:cs typeface="Spectral"/>
                <a:sym typeface="Spectral"/>
              </a:rPr>
              <a:t>temperatura</a:t>
            </a:r>
            <a:r>
              <a:rPr lang="en-GB" sz="1200" dirty="0">
                <a:solidFill>
                  <a:srgbClr val="4E525F"/>
                </a:solidFill>
                <a:latin typeface="Spectral"/>
                <a:ea typeface="Spectral"/>
                <a:cs typeface="Spectral"/>
                <a:sym typeface="Spectral"/>
              </a:rPr>
              <a:t> del data </a:t>
            </a:r>
            <a:r>
              <a:rPr lang="en-GB" sz="1200" dirty="0" err="1">
                <a:solidFill>
                  <a:srgbClr val="4E525F"/>
                </a:solidFill>
                <a:latin typeface="Spectral"/>
                <a:ea typeface="Spectral"/>
                <a:cs typeface="Spectral"/>
                <a:sym typeface="Spectral"/>
              </a:rPr>
              <a:t>center</a:t>
            </a:r>
            <a:r>
              <a:rPr lang="en-GB" sz="1200" dirty="0">
                <a:solidFill>
                  <a:srgbClr val="4E525F"/>
                </a:solidFill>
                <a:latin typeface="Spectral"/>
                <a:ea typeface="Spectral"/>
                <a:cs typeface="Spectral"/>
                <a:sym typeface="Spectral"/>
              </a:rPr>
              <a:t>, al </a:t>
            </a:r>
            <a:r>
              <a:rPr lang="en-GB" sz="1200" dirty="0" err="1">
                <a:solidFill>
                  <a:srgbClr val="4E525F"/>
                </a:solidFill>
                <a:latin typeface="Spectral"/>
                <a:ea typeface="Spectral"/>
                <a:cs typeface="Spectral"/>
                <a:sym typeface="Spectral"/>
              </a:rPr>
              <a:t>igual</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usuarios y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data rate que </a:t>
            </a:r>
            <a:r>
              <a:rPr lang="en-GB" sz="1200" dirty="0" err="1">
                <a:solidFill>
                  <a:srgbClr val="4E525F"/>
                </a:solidFill>
                <a:latin typeface="Spectral"/>
                <a:ea typeface="Spectral"/>
                <a:cs typeface="Spectral"/>
                <a:sym typeface="Spectral"/>
              </a:rPr>
              <a:t>tiene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data </a:t>
            </a:r>
            <a:r>
              <a:rPr lang="en-GB" sz="1200" dirty="0" err="1">
                <a:solidFill>
                  <a:srgbClr val="4E525F"/>
                </a:solidFill>
                <a:latin typeface="Spectral"/>
                <a:ea typeface="Spectral"/>
                <a:cs typeface="Spectral"/>
                <a:sym typeface="Spectral"/>
              </a:rPr>
              <a:t>center</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La </a:t>
            </a:r>
            <a:r>
              <a:rPr lang="en-GB" sz="1200" dirty="0" err="1">
                <a:solidFill>
                  <a:srgbClr val="4E525F"/>
                </a:solidFill>
                <a:latin typeface="Spectral"/>
                <a:ea typeface="Spectral"/>
                <a:cs typeface="Spectral"/>
                <a:sym typeface="Spectral"/>
              </a:rPr>
              <a:t>cantidad</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invertida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sistemas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es lineal a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grados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centigrados</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aumentan</a:t>
            </a:r>
            <a:r>
              <a:rPr lang="en-GB" sz="1200" dirty="0">
                <a:solidFill>
                  <a:srgbClr val="4E525F"/>
                </a:solidFill>
                <a:latin typeface="Spectral"/>
                <a:ea typeface="Spectral"/>
                <a:cs typeface="Spectral"/>
                <a:sym typeface="Spectral"/>
              </a:rPr>
              <a:t> o </a:t>
            </a:r>
            <a:r>
              <a:rPr lang="en-GB" sz="1200" dirty="0" err="1">
                <a:solidFill>
                  <a:srgbClr val="4E525F"/>
                </a:solidFill>
                <a:latin typeface="Spectral"/>
                <a:ea typeface="Spectral"/>
                <a:cs typeface="Spectral"/>
                <a:sym typeface="Spectral"/>
              </a:rPr>
              <a:t>decrementan</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1521487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9"/>
          <p:cNvSpPr txBox="1"/>
          <p:nvPr/>
        </p:nvSpPr>
        <p:spPr>
          <a:xfrm>
            <a:off x="665200" y="3363000"/>
            <a:ext cx="3240300" cy="74064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de" sz="2600" dirty="0">
                <a:solidFill>
                  <a:srgbClr val="4E525F"/>
                </a:solidFill>
                <a:latin typeface="Roboto Mono Light"/>
                <a:ea typeface="Roboto Mono Light"/>
                <a:cs typeface="Roboto Mono Light"/>
                <a:sym typeface="Roboto Mono Light"/>
              </a:rPr>
              <a:t>Carlos Vargas</a:t>
            </a:r>
          </a:p>
          <a:p>
            <a:pPr marL="0" lvl="0" indent="0" algn="ctr" rtl="0">
              <a:lnSpc>
                <a:spcPct val="115000"/>
              </a:lnSpc>
              <a:spcBef>
                <a:spcPts val="0"/>
              </a:spcBef>
              <a:spcAft>
                <a:spcPts val="0"/>
              </a:spcAft>
              <a:buNone/>
            </a:pPr>
            <a:endParaRPr lang="de" sz="2600" dirty="0">
              <a:solidFill>
                <a:srgbClr val="4E525F"/>
              </a:solidFill>
              <a:latin typeface="Roboto Mono Light"/>
              <a:ea typeface="Roboto Mono Light"/>
              <a:cs typeface="Roboto Mono Light"/>
              <a:sym typeface="Roboto Mono Light"/>
            </a:endParaRPr>
          </a:p>
          <a:p>
            <a:pPr marL="0" lvl="0" indent="0" algn="ctr" rtl="0">
              <a:lnSpc>
                <a:spcPct val="115000"/>
              </a:lnSpc>
              <a:spcBef>
                <a:spcPts val="0"/>
              </a:spcBef>
              <a:spcAft>
                <a:spcPts val="0"/>
              </a:spcAft>
              <a:buNone/>
            </a:pPr>
            <a:r>
              <a:rPr lang="en-GB" dirty="0">
                <a:solidFill>
                  <a:srgbClr val="4E525F"/>
                </a:solidFill>
                <a:latin typeface="Roboto Mono Light"/>
                <a:ea typeface="Roboto Mono Light"/>
                <a:cs typeface="Roboto Mono Light"/>
                <a:sym typeface="Roboto Mono Light"/>
              </a:rPr>
              <a:t>https://www.linkedin.com/in/carlos-vargas-388671116/</a:t>
            </a:r>
            <a:endParaRPr dirty="0">
              <a:solidFill>
                <a:srgbClr val="4E525F"/>
              </a:solidFill>
              <a:latin typeface="Roboto Mono Light"/>
              <a:ea typeface="Roboto Mono Light"/>
              <a:cs typeface="Roboto Mono Light"/>
              <a:sym typeface="Roboto Mono Light"/>
            </a:endParaRPr>
          </a:p>
        </p:txBody>
      </p:sp>
      <p:sp>
        <p:nvSpPr>
          <p:cNvPr id="92" name="Google Shape;92;p19"/>
          <p:cNvSpPr txBox="1"/>
          <p:nvPr/>
        </p:nvSpPr>
        <p:spPr>
          <a:xfrm>
            <a:off x="4427425" y="547949"/>
            <a:ext cx="3667200" cy="428424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de" sz="1200" dirty="0">
                <a:solidFill>
                  <a:schemeClr val="dk1"/>
                </a:solidFill>
                <a:latin typeface="Roboto Mono"/>
                <a:ea typeface="Roboto Mono"/>
                <a:cs typeface="Roboto Mono"/>
                <a:sym typeface="Roboto Mono"/>
              </a:rPr>
              <a:t>Senior Machine Learning Engineer, Wipro @ Citi Group</a:t>
            </a:r>
            <a:endParaRPr sz="1200" dirty="0">
              <a:solidFill>
                <a:schemeClr val="dk1"/>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12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2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de" sz="1200" dirty="0">
                <a:solidFill>
                  <a:schemeClr val="dk1"/>
                </a:solidFill>
                <a:latin typeface="Roboto Mono"/>
                <a:ea typeface="Roboto Mono"/>
                <a:cs typeface="Roboto Mono"/>
                <a:sym typeface="Roboto Mono"/>
              </a:rPr>
              <a:t>Phd student with research on AI @ Universidad Panamericana</a:t>
            </a:r>
            <a:endParaRPr sz="12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2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de" sz="1000" dirty="0">
                <a:solidFill>
                  <a:schemeClr val="dk1"/>
                </a:solidFill>
                <a:latin typeface="Roboto Mono"/>
                <a:ea typeface="Roboto Mono"/>
                <a:cs typeface="Roboto Mono"/>
                <a:sym typeface="Roboto Mono"/>
              </a:rPr>
              <a:t>Certified Azure Data Scientist, Data Science &amp; Artificial Intelligence market with major experience mainly in Banking and Insurance Industries. </a:t>
            </a:r>
            <a:endParaRPr sz="10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0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0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0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8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000" dirty="0">
              <a:solidFill>
                <a:srgbClr val="4E525F"/>
              </a:solidFill>
              <a:latin typeface="Roboto Mono"/>
              <a:ea typeface="Roboto Mono"/>
              <a:cs typeface="Roboto Mono"/>
              <a:sym typeface="Roboto Mono"/>
            </a:endParaRPr>
          </a:p>
        </p:txBody>
      </p:sp>
      <p:pic>
        <p:nvPicPr>
          <p:cNvPr id="2" name="Picture 2" descr="No photo description available.">
            <a:extLst>
              <a:ext uri="{FF2B5EF4-FFF2-40B4-BE49-F238E27FC236}">
                <a16:creationId xmlns:a16="http://schemas.microsoft.com/office/drawing/2014/main" id="{115C74A5-4BA3-E0BE-D490-C3CE8C00DE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 r="3" b="19494"/>
          <a:stretch/>
        </p:blipFill>
        <p:spPr bwMode="auto">
          <a:xfrm>
            <a:off x="668907" y="356823"/>
            <a:ext cx="3236593" cy="2601967"/>
          </a:xfrm>
          <a:prstGeom prst="rect">
            <a:avLst/>
          </a:prstGeom>
          <a:solidFill>
            <a:srgbClr val="FFFFFF"/>
          </a:solidFill>
        </p:spPr>
      </p:pic>
      <p:pic>
        <p:nvPicPr>
          <p:cNvPr id="1026" name="Picture 2" descr="Wipro - Wikipedia">
            <a:extLst>
              <a:ext uri="{FF2B5EF4-FFF2-40B4-BE49-F238E27FC236}">
                <a16:creationId xmlns:a16="http://schemas.microsoft.com/office/drawing/2014/main" id="{76ED4C3F-9311-F9F7-B6B8-91D55A2D9F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5025" y="356823"/>
            <a:ext cx="629750" cy="4959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B52388F-FD28-7CA6-3460-B698EB0E8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5025" y="911555"/>
            <a:ext cx="639100" cy="4153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4D4DEA-450D-9D72-A885-A55257B3BF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5025" y="1657806"/>
            <a:ext cx="750384" cy="750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1409754" y="0"/>
            <a:ext cx="6324492" cy="69718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Diagrama de flujo simplificado</a:t>
            </a:r>
            <a:endParaRPr sz="2600" dirty="0">
              <a:solidFill>
                <a:srgbClr val="4E525F"/>
              </a:solidFill>
              <a:latin typeface="Roboto Mono Light"/>
              <a:ea typeface="Roboto Mono Light"/>
              <a:cs typeface="Roboto Mono Light"/>
              <a:sym typeface="Roboto Mono Light"/>
            </a:endParaRPr>
          </a:p>
        </p:txBody>
      </p:sp>
      <p:sp>
        <p:nvSpPr>
          <p:cNvPr id="2" name="Rectangle: Rounded Corners 1">
            <a:extLst>
              <a:ext uri="{FF2B5EF4-FFF2-40B4-BE49-F238E27FC236}">
                <a16:creationId xmlns:a16="http://schemas.microsoft.com/office/drawing/2014/main" id="{3AC3413A-58FF-B4FD-2208-2A59B5187F3B}"/>
              </a:ext>
            </a:extLst>
          </p:cNvPr>
          <p:cNvSpPr/>
          <p:nvPr/>
        </p:nvSpPr>
        <p:spPr>
          <a:xfrm>
            <a:off x="230459" y="1003610"/>
            <a:ext cx="1851102"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Iniciar</a:t>
            </a:r>
            <a:r>
              <a:rPr lang="en-GB" dirty="0"/>
              <a:t> </a:t>
            </a:r>
            <a:r>
              <a:rPr lang="en-GB" dirty="0" err="1"/>
              <a:t>ambiente</a:t>
            </a:r>
            <a:r>
              <a:rPr lang="en-GB" dirty="0"/>
              <a:t> y </a:t>
            </a:r>
            <a:r>
              <a:rPr lang="en-GB" dirty="0" err="1"/>
              <a:t>modelo</a:t>
            </a:r>
            <a:endParaRPr lang="en-GB" dirty="0"/>
          </a:p>
        </p:txBody>
      </p:sp>
      <p:sp>
        <p:nvSpPr>
          <p:cNvPr id="3" name="Rectangle: Rounded Corners 2">
            <a:extLst>
              <a:ext uri="{FF2B5EF4-FFF2-40B4-BE49-F238E27FC236}">
                <a16:creationId xmlns:a16="http://schemas.microsoft.com/office/drawing/2014/main" id="{7B95E43F-99B5-F3E3-0F0C-CF9995B2E52D}"/>
              </a:ext>
            </a:extLst>
          </p:cNvPr>
          <p:cNvSpPr/>
          <p:nvPr/>
        </p:nvSpPr>
        <p:spPr>
          <a:xfrm>
            <a:off x="230459" y="2382645"/>
            <a:ext cx="1851102"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Inician</a:t>
            </a:r>
            <a:r>
              <a:rPr lang="en-GB" dirty="0"/>
              <a:t> </a:t>
            </a:r>
            <a:r>
              <a:rPr lang="en-GB" dirty="0" err="1"/>
              <a:t>iteraciones</a:t>
            </a:r>
            <a:r>
              <a:rPr lang="en-GB" dirty="0"/>
              <a:t> de </a:t>
            </a:r>
            <a:r>
              <a:rPr lang="en-GB" dirty="0" err="1"/>
              <a:t>entrenamiento</a:t>
            </a:r>
            <a:endParaRPr lang="en-GB" dirty="0"/>
          </a:p>
        </p:txBody>
      </p:sp>
      <p:sp>
        <p:nvSpPr>
          <p:cNvPr id="4" name="Rectangle: Rounded Corners 3">
            <a:extLst>
              <a:ext uri="{FF2B5EF4-FFF2-40B4-BE49-F238E27FC236}">
                <a16:creationId xmlns:a16="http://schemas.microsoft.com/office/drawing/2014/main" id="{512CD7FA-EEF5-2E35-B045-AA7EE2410803}"/>
              </a:ext>
            </a:extLst>
          </p:cNvPr>
          <p:cNvSpPr/>
          <p:nvPr/>
        </p:nvSpPr>
        <p:spPr>
          <a:xfrm>
            <a:off x="230459" y="3761680"/>
            <a:ext cx="1851102"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Validar que no sea </a:t>
            </a:r>
            <a:r>
              <a:rPr lang="en-GB" dirty="0" err="1"/>
              <a:t>estado</a:t>
            </a:r>
            <a:r>
              <a:rPr lang="en-GB" dirty="0"/>
              <a:t> terminal</a:t>
            </a:r>
          </a:p>
        </p:txBody>
      </p:sp>
      <p:sp>
        <p:nvSpPr>
          <p:cNvPr id="5" name="Rectangle: Rounded Corners 4">
            <a:extLst>
              <a:ext uri="{FF2B5EF4-FFF2-40B4-BE49-F238E27FC236}">
                <a16:creationId xmlns:a16="http://schemas.microsoft.com/office/drawing/2014/main" id="{B8CE0315-2008-D036-2B24-59579740B375}"/>
              </a:ext>
            </a:extLst>
          </p:cNvPr>
          <p:cNvSpPr/>
          <p:nvPr/>
        </p:nvSpPr>
        <p:spPr>
          <a:xfrm>
            <a:off x="3520068" y="1003610"/>
            <a:ext cx="1851102"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Exploración</a:t>
            </a:r>
            <a:r>
              <a:rPr lang="en-GB" dirty="0"/>
              <a:t> contra </a:t>
            </a:r>
            <a:r>
              <a:rPr lang="en-GB" dirty="0" err="1"/>
              <a:t>explotación</a:t>
            </a:r>
            <a:endParaRPr lang="en-GB" dirty="0"/>
          </a:p>
        </p:txBody>
      </p:sp>
      <p:sp>
        <p:nvSpPr>
          <p:cNvPr id="6" name="Rectangle: Rounded Corners 5">
            <a:extLst>
              <a:ext uri="{FF2B5EF4-FFF2-40B4-BE49-F238E27FC236}">
                <a16:creationId xmlns:a16="http://schemas.microsoft.com/office/drawing/2014/main" id="{37C99F1F-7F1D-E837-8016-295480572BD1}"/>
              </a:ext>
            </a:extLst>
          </p:cNvPr>
          <p:cNvSpPr/>
          <p:nvPr/>
        </p:nvSpPr>
        <p:spPr>
          <a:xfrm>
            <a:off x="4679794" y="1993570"/>
            <a:ext cx="1382751" cy="5374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Predict del </a:t>
            </a:r>
            <a:r>
              <a:rPr lang="en-GB" dirty="0" err="1"/>
              <a:t>modelo</a:t>
            </a:r>
            <a:endParaRPr lang="en-GB" dirty="0"/>
          </a:p>
        </p:txBody>
      </p:sp>
      <p:sp>
        <p:nvSpPr>
          <p:cNvPr id="7" name="Rectangle: Rounded Corners 6">
            <a:extLst>
              <a:ext uri="{FF2B5EF4-FFF2-40B4-BE49-F238E27FC236}">
                <a16:creationId xmlns:a16="http://schemas.microsoft.com/office/drawing/2014/main" id="{B7F2DDCC-A658-5BF0-B9B1-2F55C29381C5}"/>
              </a:ext>
            </a:extLst>
          </p:cNvPr>
          <p:cNvSpPr/>
          <p:nvPr/>
        </p:nvSpPr>
        <p:spPr>
          <a:xfrm>
            <a:off x="2875156" y="1993570"/>
            <a:ext cx="1289824" cy="5374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Jugada</a:t>
            </a:r>
            <a:r>
              <a:rPr lang="en-GB" dirty="0"/>
              <a:t> </a:t>
            </a:r>
            <a:r>
              <a:rPr lang="en-GB" dirty="0" err="1"/>
              <a:t>randomizada</a:t>
            </a:r>
            <a:endParaRPr lang="en-GB" dirty="0"/>
          </a:p>
        </p:txBody>
      </p:sp>
      <p:sp>
        <p:nvSpPr>
          <p:cNvPr id="9" name="Rectangle: Rounded Corners 8">
            <a:extLst>
              <a:ext uri="{FF2B5EF4-FFF2-40B4-BE49-F238E27FC236}">
                <a16:creationId xmlns:a16="http://schemas.microsoft.com/office/drawing/2014/main" id="{DBBED6E7-4CCD-8340-3A7E-95925DE2A824}"/>
              </a:ext>
            </a:extLst>
          </p:cNvPr>
          <p:cNvSpPr/>
          <p:nvPr/>
        </p:nvSpPr>
        <p:spPr>
          <a:xfrm>
            <a:off x="3520068" y="2896531"/>
            <a:ext cx="1851102"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Actualizar</a:t>
            </a:r>
            <a:r>
              <a:rPr lang="en-GB" dirty="0"/>
              <a:t> </a:t>
            </a:r>
            <a:r>
              <a:rPr lang="en-GB" dirty="0" err="1"/>
              <a:t>ambiente</a:t>
            </a:r>
            <a:r>
              <a:rPr lang="en-GB" dirty="0"/>
              <a:t> dada la </a:t>
            </a:r>
            <a:r>
              <a:rPr lang="en-GB" dirty="0" err="1"/>
              <a:t>acción</a:t>
            </a:r>
            <a:endParaRPr lang="en-GB" dirty="0"/>
          </a:p>
        </p:txBody>
      </p:sp>
      <p:sp>
        <p:nvSpPr>
          <p:cNvPr id="10" name="Rectangle: Rounded Corners 9">
            <a:extLst>
              <a:ext uri="{FF2B5EF4-FFF2-40B4-BE49-F238E27FC236}">
                <a16:creationId xmlns:a16="http://schemas.microsoft.com/office/drawing/2014/main" id="{4F90B654-0F69-2F22-F0DC-5063F68355E8}"/>
              </a:ext>
            </a:extLst>
          </p:cNvPr>
          <p:cNvSpPr/>
          <p:nvPr/>
        </p:nvSpPr>
        <p:spPr>
          <a:xfrm>
            <a:off x="3477321" y="4127172"/>
            <a:ext cx="1936596"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Actualizar</a:t>
            </a:r>
            <a:r>
              <a:rPr lang="en-GB" dirty="0"/>
              <a:t> </a:t>
            </a:r>
            <a:r>
              <a:rPr lang="en-GB" dirty="0" err="1"/>
              <a:t>el</a:t>
            </a:r>
            <a:r>
              <a:rPr lang="en-GB" dirty="0"/>
              <a:t> </a:t>
            </a:r>
            <a:r>
              <a:rPr lang="en-GB" dirty="0" err="1"/>
              <a:t>movimiento</a:t>
            </a:r>
            <a:r>
              <a:rPr lang="en-GB" dirty="0"/>
              <a:t> sin AI</a:t>
            </a:r>
          </a:p>
        </p:txBody>
      </p:sp>
      <p:sp>
        <p:nvSpPr>
          <p:cNvPr id="11" name="Rectangle: Rounded Corners 10">
            <a:extLst>
              <a:ext uri="{FF2B5EF4-FFF2-40B4-BE49-F238E27FC236}">
                <a16:creationId xmlns:a16="http://schemas.microsoft.com/office/drawing/2014/main" id="{FC70BC13-47BE-3C1A-B292-C68764CCF1FC}"/>
              </a:ext>
            </a:extLst>
          </p:cNvPr>
          <p:cNvSpPr/>
          <p:nvPr/>
        </p:nvSpPr>
        <p:spPr>
          <a:xfrm>
            <a:off x="6846848" y="1947745"/>
            <a:ext cx="1851102"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Guardar</a:t>
            </a:r>
            <a:r>
              <a:rPr lang="en-GB" dirty="0"/>
              <a:t> la </a:t>
            </a:r>
            <a:r>
              <a:rPr lang="en-GB" dirty="0" err="1"/>
              <a:t>transación</a:t>
            </a:r>
            <a:r>
              <a:rPr lang="en-GB" dirty="0"/>
              <a:t> </a:t>
            </a:r>
            <a:r>
              <a:rPr lang="en-GB" dirty="0" err="1"/>
              <a:t>en</a:t>
            </a:r>
            <a:r>
              <a:rPr lang="en-GB" dirty="0"/>
              <a:t> </a:t>
            </a:r>
            <a:r>
              <a:rPr lang="en-GB" dirty="0" err="1"/>
              <a:t>memoria</a:t>
            </a:r>
            <a:endParaRPr lang="en-GB" dirty="0"/>
          </a:p>
        </p:txBody>
      </p:sp>
      <p:sp>
        <p:nvSpPr>
          <p:cNvPr id="12" name="Rectangle: Rounded Corners 11">
            <a:extLst>
              <a:ext uri="{FF2B5EF4-FFF2-40B4-BE49-F238E27FC236}">
                <a16:creationId xmlns:a16="http://schemas.microsoft.com/office/drawing/2014/main" id="{C9139607-6466-C386-32F9-58AEBBF263DA}"/>
              </a:ext>
            </a:extLst>
          </p:cNvPr>
          <p:cNvSpPr/>
          <p:nvPr/>
        </p:nvSpPr>
        <p:spPr>
          <a:xfrm>
            <a:off x="6846848" y="3014546"/>
            <a:ext cx="1851102"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Entrenar</a:t>
            </a:r>
            <a:r>
              <a:rPr lang="en-GB" dirty="0"/>
              <a:t> </a:t>
            </a:r>
            <a:r>
              <a:rPr lang="en-GB" dirty="0" err="1"/>
              <a:t>modelo</a:t>
            </a:r>
            <a:endParaRPr lang="en-GB" dirty="0"/>
          </a:p>
        </p:txBody>
      </p:sp>
      <p:sp>
        <p:nvSpPr>
          <p:cNvPr id="13" name="Rectangle: Rounded Corners 12">
            <a:extLst>
              <a:ext uri="{FF2B5EF4-FFF2-40B4-BE49-F238E27FC236}">
                <a16:creationId xmlns:a16="http://schemas.microsoft.com/office/drawing/2014/main" id="{D166CDED-0093-CC22-2247-D92B7036C4B7}"/>
              </a:ext>
            </a:extLst>
          </p:cNvPr>
          <p:cNvSpPr/>
          <p:nvPr/>
        </p:nvSpPr>
        <p:spPr>
          <a:xfrm>
            <a:off x="6861715" y="4152900"/>
            <a:ext cx="1851102"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Actualizar</a:t>
            </a:r>
            <a:r>
              <a:rPr lang="en-GB" dirty="0"/>
              <a:t> las </a:t>
            </a:r>
            <a:r>
              <a:rPr lang="en-GB" dirty="0" err="1"/>
              <a:t>perdidas</a:t>
            </a:r>
            <a:r>
              <a:rPr lang="en-GB" dirty="0"/>
              <a:t> del </a:t>
            </a:r>
            <a:r>
              <a:rPr lang="en-GB" dirty="0" err="1"/>
              <a:t>modelo</a:t>
            </a:r>
            <a:endParaRPr lang="en-GB" dirty="0"/>
          </a:p>
        </p:txBody>
      </p:sp>
      <p:sp>
        <p:nvSpPr>
          <p:cNvPr id="14" name="Rectangle: Rounded Corners 13">
            <a:extLst>
              <a:ext uri="{FF2B5EF4-FFF2-40B4-BE49-F238E27FC236}">
                <a16:creationId xmlns:a16="http://schemas.microsoft.com/office/drawing/2014/main" id="{F4AC41C0-0311-DBBD-55F9-852C0F7EC39B}"/>
              </a:ext>
            </a:extLst>
          </p:cNvPr>
          <p:cNvSpPr/>
          <p:nvPr/>
        </p:nvSpPr>
        <p:spPr>
          <a:xfrm>
            <a:off x="6802243" y="845168"/>
            <a:ext cx="1936596" cy="624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Recibir</a:t>
            </a:r>
            <a:r>
              <a:rPr lang="en-GB" dirty="0"/>
              <a:t> recompensa y </a:t>
            </a:r>
            <a:r>
              <a:rPr lang="en-GB" dirty="0" err="1"/>
              <a:t>actualizar</a:t>
            </a:r>
            <a:r>
              <a:rPr lang="en-GB" dirty="0"/>
              <a:t> </a:t>
            </a:r>
            <a:r>
              <a:rPr lang="en-GB" dirty="0" err="1"/>
              <a:t>recompensas</a:t>
            </a:r>
            <a:r>
              <a:rPr lang="en-GB" dirty="0"/>
              <a:t> </a:t>
            </a:r>
            <a:r>
              <a:rPr lang="en-GB" dirty="0" err="1"/>
              <a:t>totales</a:t>
            </a:r>
            <a:endParaRPr lang="en-GB" dirty="0"/>
          </a:p>
        </p:txBody>
      </p:sp>
      <p:cxnSp>
        <p:nvCxnSpPr>
          <p:cNvPr id="16" name="Straight Arrow Connector 15">
            <a:extLst>
              <a:ext uri="{FF2B5EF4-FFF2-40B4-BE49-F238E27FC236}">
                <a16:creationId xmlns:a16="http://schemas.microsoft.com/office/drawing/2014/main" id="{D93443AE-F611-7128-F402-8B87C4D9F1E3}"/>
              </a:ext>
            </a:extLst>
          </p:cNvPr>
          <p:cNvCxnSpPr>
            <a:stCxn id="2" idx="2"/>
            <a:endCxn id="3" idx="0"/>
          </p:cNvCxnSpPr>
          <p:nvPr/>
        </p:nvCxnSpPr>
        <p:spPr>
          <a:xfrm>
            <a:off x="1156010" y="1628078"/>
            <a:ext cx="0" cy="75456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ED2A73-D0C2-6199-2FA5-97B0403DB164}"/>
              </a:ext>
            </a:extLst>
          </p:cNvPr>
          <p:cNvCxnSpPr>
            <a:stCxn id="3" idx="2"/>
            <a:endCxn id="4" idx="0"/>
          </p:cNvCxnSpPr>
          <p:nvPr/>
        </p:nvCxnSpPr>
        <p:spPr>
          <a:xfrm>
            <a:off x="1156010" y="3007113"/>
            <a:ext cx="0" cy="75456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92E2ADD2-33FB-EE6D-19D3-76ADE323C3E0}"/>
              </a:ext>
            </a:extLst>
          </p:cNvPr>
          <p:cNvCxnSpPr>
            <a:cxnSpLocks/>
            <a:stCxn id="4" idx="3"/>
            <a:endCxn id="5" idx="1"/>
          </p:cNvCxnSpPr>
          <p:nvPr/>
        </p:nvCxnSpPr>
        <p:spPr>
          <a:xfrm flipV="1">
            <a:off x="2081561" y="1315844"/>
            <a:ext cx="1438507" cy="2758070"/>
          </a:xfrm>
          <a:prstGeom prst="bentConnector3">
            <a:avLst>
              <a:gd name="adj1" fmla="val 3346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CCCF501-F54B-C8FC-8680-46F60D4AB59F}"/>
              </a:ext>
            </a:extLst>
          </p:cNvPr>
          <p:cNvCxnSpPr>
            <a:stCxn id="5" idx="2"/>
            <a:endCxn id="7" idx="0"/>
          </p:cNvCxnSpPr>
          <p:nvPr/>
        </p:nvCxnSpPr>
        <p:spPr>
          <a:xfrm flipH="1">
            <a:off x="3520068" y="1628078"/>
            <a:ext cx="925551" cy="36549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F8EA814-33B7-1EE0-9FA3-CBCD05922450}"/>
              </a:ext>
            </a:extLst>
          </p:cNvPr>
          <p:cNvCxnSpPr>
            <a:stCxn id="5" idx="2"/>
            <a:endCxn id="6" idx="0"/>
          </p:cNvCxnSpPr>
          <p:nvPr/>
        </p:nvCxnSpPr>
        <p:spPr>
          <a:xfrm>
            <a:off x="4445619" y="1628078"/>
            <a:ext cx="925551" cy="36549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65061F5-53D7-5758-42D3-B9DDD749CB54}"/>
              </a:ext>
            </a:extLst>
          </p:cNvPr>
          <p:cNvCxnSpPr>
            <a:stCxn id="7" idx="2"/>
            <a:endCxn id="9" idx="0"/>
          </p:cNvCxnSpPr>
          <p:nvPr/>
        </p:nvCxnSpPr>
        <p:spPr>
          <a:xfrm>
            <a:off x="3520068" y="2531039"/>
            <a:ext cx="925551" cy="36549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62BF1FF-DE0C-F04C-DC6E-6EB6DBC69DA2}"/>
              </a:ext>
            </a:extLst>
          </p:cNvPr>
          <p:cNvCxnSpPr>
            <a:stCxn id="6" idx="2"/>
            <a:endCxn id="9" idx="0"/>
          </p:cNvCxnSpPr>
          <p:nvPr/>
        </p:nvCxnSpPr>
        <p:spPr>
          <a:xfrm flipH="1">
            <a:off x="4445619" y="2531039"/>
            <a:ext cx="925551" cy="36549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5A6646A-FB20-55DC-9EED-993BC2B02002}"/>
              </a:ext>
            </a:extLst>
          </p:cNvPr>
          <p:cNvCxnSpPr>
            <a:stCxn id="9" idx="2"/>
            <a:endCxn id="10" idx="0"/>
          </p:cNvCxnSpPr>
          <p:nvPr/>
        </p:nvCxnSpPr>
        <p:spPr>
          <a:xfrm>
            <a:off x="4445619" y="3520999"/>
            <a:ext cx="0" cy="60617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DC18317B-7421-CF41-5C4A-352BBBD437A4}"/>
              </a:ext>
            </a:extLst>
          </p:cNvPr>
          <p:cNvCxnSpPr>
            <a:cxnSpLocks/>
            <a:stCxn id="10" idx="3"/>
            <a:endCxn id="14" idx="1"/>
          </p:cNvCxnSpPr>
          <p:nvPr/>
        </p:nvCxnSpPr>
        <p:spPr>
          <a:xfrm flipV="1">
            <a:off x="5413917" y="1157402"/>
            <a:ext cx="1388326" cy="3282004"/>
          </a:xfrm>
          <a:prstGeom prst="bentConnector3">
            <a:avLst>
              <a:gd name="adj1" fmla="val 6499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BCC3D5E-C7D8-95A2-E769-86CA4E30D7E9}"/>
              </a:ext>
            </a:extLst>
          </p:cNvPr>
          <p:cNvCxnSpPr>
            <a:stCxn id="14" idx="2"/>
            <a:endCxn id="11" idx="0"/>
          </p:cNvCxnSpPr>
          <p:nvPr/>
        </p:nvCxnSpPr>
        <p:spPr>
          <a:xfrm>
            <a:off x="7770541" y="1469636"/>
            <a:ext cx="1858" cy="47810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E2A4B0F-6953-4284-77D8-289BDC534488}"/>
              </a:ext>
            </a:extLst>
          </p:cNvPr>
          <p:cNvCxnSpPr>
            <a:stCxn id="11" idx="2"/>
            <a:endCxn id="12" idx="0"/>
          </p:cNvCxnSpPr>
          <p:nvPr/>
        </p:nvCxnSpPr>
        <p:spPr>
          <a:xfrm>
            <a:off x="7772399" y="2572213"/>
            <a:ext cx="0" cy="4423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12F00CD-F706-87F2-6AF2-D837C7449970}"/>
              </a:ext>
            </a:extLst>
          </p:cNvPr>
          <p:cNvCxnSpPr>
            <a:stCxn id="12" idx="2"/>
            <a:endCxn id="13" idx="0"/>
          </p:cNvCxnSpPr>
          <p:nvPr/>
        </p:nvCxnSpPr>
        <p:spPr>
          <a:xfrm>
            <a:off x="7772399" y="3639014"/>
            <a:ext cx="14867" cy="51388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36C2CD68-9AF1-479A-3DED-CDF26B324BE3}"/>
              </a:ext>
            </a:extLst>
          </p:cNvPr>
          <p:cNvCxnSpPr>
            <a:cxnSpLocks/>
            <a:stCxn id="13" idx="2"/>
            <a:endCxn id="3" idx="1"/>
          </p:cNvCxnSpPr>
          <p:nvPr/>
        </p:nvCxnSpPr>
        <p:spPr>
          <a:xfrm rot="5400000" flipH="1">
            <a:off x="2967618" y="-42279"/>
            <a:ext cx="2082489" cy="7556807"/>
          </a:xfrm>
          <a:prstGeom prst="bentConnector4">
            <a:avLst>
              <a:gd name="adj1" fmla="val -10977"/>
              <a:gd name="adj2" fmla="val 101844"/>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151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3056828" y="0"/>
            <a:ext cx="2666892" cy="63027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Red Neuronal</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5122" name="Picture 2">
            <a:extLst>
              <a:ext uri="{FF2B5EF4-FFF2-40B4-BE49-F238E27FC236}">
                <a16:creationId xmlns:a16="http://schemas.microsoft.com/office/drawing/2014/main" id="{C68325B7-031B-2B30-171E-14D3A0A10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172" y="973871"/>
            <a:ext cx="7113655" cy="400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56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938775" y="1747650"/>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dirty="0">
                <a:solidFill>
                  <a:srgbClr val="4E525F"/>
                </a:solidFill>
                <a:latin typeface="Roboto Mono Light"/>
                <a:ea typeface="Roboto Mono Light"/>
                <a:cs typeface="Roboto Mono Light"/>
                <a:sym typeface="Roboto Mono Light"/>
              </a:rPr>
              <a:t>Caso </a:t>
            </a:r>
            <a:r>
              <a:rPr lang="en-GB" sz="2600" dirty="0" err="1">
                <a:solidFill>
                  <a:srgbClr val="4E525F"/>
                </a:solidFill>
                <a:latin typeface="Roboto Mono Light"/>
                <a:ea typeface="Roboto Mono Light"/>
                <a:cs typeface="Roboto Mono Light"/>
                <a:sym typeface="Roboto Mono Light"/>
              </a:rPr>
              <a:t>practico</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646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3056828" y="0"/>
            <a:ext cx="2666892" cy="63027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Resultados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1026" name="Picture 2">
            <a:extLst>
              <a:ext uri="{FF2B5EF4-FFF2-40B4-BE49-F238E27FC236}">
                <a16:creationId xmlns:a16="http://schemas.microsoft.com/office/drawing/2014/main" id="{99BCF3DE-5DF1-D08F-8465-8B777AF27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450" y="1824038"/>
            <a:ext cx="5753100"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767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2" name="Google Shape;81;p17">
            <a:extLst>
              <a:ext uri="{FF2B5EF4-FFF2-40B4-BE49-F238E27FC236}">
                <a16:creationId xmlns:a16="http://schemas.microsoft.com/office/drawing/2014/main" id="{83756212-51DC-3671-ADAA-3FCC012AE51D}"/>
              </a:ext>
            </a:extLst>
          </p:cNvPr>
          <p:cNvSpPr txBox="1"/>
          <p:nvPr/>
        </p:nvSpPr>
        <p:spPr>
          <a:xfrm>
            <a:off x="2445834" y="402106"/>
            <a:ext cx="6385932" cy="4110422"/>
          </a:xfrm>
          <a:prstGeom prst="rect">
            <a:avLst/>
          </a:prstGeom>
          <a:noFill/>
          <a:ln>
            <a:noFill/>
          </a:ln>
        </p:spPr>
        <p:txBody>
          <a:bodyPr spcFirstLastPara="1" wrap="square" lIns="91425" tIns="91425" rIns="91425" bIns="91425" anchor="t" anchorCtr="0">
            <a:noAutofit/>
          </a:bodyPr>
          <a:lstStyle/>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La idea de la </a:t>
            </a:r>
            <a:r>
              <a:rPr lang="en-GB" sz="1200" dirty="0" err="1">
                <a:solidFill>
                  <a:srgbClr val="4E525F"/>
                </a:solidFill>
                <a:latin typeface="Spectral"/>
                <a:ea typeface="Spectral"/>
                <a:cs typeface="Spectral"/>
                <a:sym typeface="Spectral"/>
              </a:rPr>
              <a:t>tarea</a:t>
            </a:r>
            <a:r>
              <a:rPr lang="en-GB" sz="1200" dirty="0">
                <a:solidFill>
                  <a:srgbClr val="4E525F"/>
                </a:solidFill>
                <a:latin typeface="Spectral"/>
                <a:ea typeface="Spectral"/>
                <a:cs typeface="Spectral"/>
                <a:sym typeface="Spectral"/>
              </a:rPr>
              <a:t> es </a:t>
            </a:r>
            <a:r>
              <a:rPr lang="en-GB" sz="1200" dirty="0" err="1">
                <a:solidFill>
                  <a:srgbClr val="4E525F"/>
                </a:solidFill>
                <a:latin typeface="Spectral"/>
                <a:ea typeface="Spectral"/>
                <a:cs typeface="Spectral"/>
                <a:sym typeface="Spectral"/>
              </a:rPr>
              <a:t>retomar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problema</a:t>
            </a:r>
            <a:r>
              <a:rPr lang="en-GB" sz="1200" dirty="0">
                <a:solidFill>
                  <a:srgbClr val="4E525F"/>
                </a:solidFill>
                <a:latin typeface="Spectral"/>
                <a:ea typeface="Spectral"/>
                <a:cs typeface="Spectral"/>
                <a:sym typeface="Spectral"/>
              </a:rPr>
              <a:t> de Reinforcement Learning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cual </a:t>
            </a:r>
            <a:r>
              <a:rPr lang="en-GB" sz="1200" dirty="0" err="1">
                <a:solidFill>
                  <a:srgbClr val="4E525F"/>
                </a:solidFill>
                <a:latin typeface="Spectral"/>
                <a:ea typeface="Spectral"/>
                <a:cs typeface="Spectral"/>
                <a:sym typeface="Spectral"/>
              </a:rPr>
              <a:t>entrenamos</a:t>
            </a:r>
            <a:r>
              <a:rPr lang="en-GB" sz="1200" dirty="0">
                <a:solidFill>
                  <a:srgbClr val="4E525F"/>
                </a:solidFill>
                <a:latin typeface="Spectral"/>
                <a:ea typeface="Spectral"/>
                <a:cs typeface="Spectral"/>
                <a:sym typeface="Spectral"/>
              </a:rPr>
              <a:t> a un robot dentro de un </a:t>
            </a:r>
            <a:r>
              <a:rPr lang="en-GB" sz="1200" dirty="0" err="1">
                <a:solidFill>
                  <a:srgbClr val="4E525F"/>
                </a:solidFill>
                <a:latin typeface="Spectral"/>
                <a:ea typeface="Spectral"/>
                <a:cs typeface="Spectral"/>
                <a:sym typeface="Spectral"/>
              </a:rPr>
              <a:t>almacen</a:t>
            </a:r>
            <a:r>
              <a:rPr lang="en-GB" sz="1200" dirty="0">
                <a:solidFill>
                  <a:srgbClr val="4E525F"/>
                </a:solidFill>
                <a:latin typeface="Spectral"/>
                <a:ea typeface="Spectral"/>
                <a:cs typeface="Spectral"/>
                <a:sym typeface="Spectral"/>
              </a:rPr>
              <a:t> para </a:t>
            </a:r>
            <a:r>
              <a:rPr lang="en-GB" sz="1200" dirty="0" err="1">
                <a:solidFill>
                  <a:srgbClr val="4E525F"/>
                </a:solidFill>
                <a:latin typeface="Spectral"/>
                <a:ea typeface="Spectral"/>
                <a:cs typeface="Spectral"/>
                <a:sym typeface="Spectral"/>
              </a:rPr>
              <a:t>poder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ir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por</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mercancia</a:t>
            </a:r>
            <a:r>
              <a:rPr lang="en-GB" sz="1200" dirty="0">
                <a:solidFill>
                  <a:srgbClr val="4E525F"/>
                </a:solidFill>
                <a:latin typeface="Spectral"/>
                <a:ea typeface="Spectral"/>
                <a:cs typeface="Spectral"/>
                <a:sym typeface="Spectral"/>
              </a:rPr>
              <a:t> y </a:t>
            </a:r>
            <a:r>
              <a:rPr lang="en-GB" sz="1200" dirty="0" err="1">
                <a:solidFill>
                  <a:srgbClr val="4E525F"/>
                </a:solidFill>
                <a:latin typeface="Spectral"/>
                <a:ea typeface="Spectral"/>
                <a:cs typeface="Spectral"/>
                <a:sym typeface="Spectral"/>
              </a:rPr>
              <a:t>regresarla</a:t>
            </a:r>
            <a:r>
              <a:rPr lang="en-GB" sz="1200" dirty="0">
                <a:solidFill>
                  <a:srgbClr val="4E525F"/>
                </a:solidFill>
                <a:latin typeface="Spectral"/>
                <a:ea typeface="Spectral"/>
                <a:cs typeface="Spectral"/>
                <a:sym typeface="Spectral"/>
              </a:rPr>
              <a:t> a la zona de </a:t>
            </a:r>
            <a:r>
              <a:rPr lang="en-GB" sz="1200" dirty="0" err="1">
                <a:solidFill>
                  <a:srgbClr val="4E525F"/>
                </a:solidFill>
                <a:latin typeface="Spectral"/>
                <a:ea typeface="Spectral"/>
                <a:cs typeface="Spectral"/>
                <a:sym typeface="Spectral"/>
              </a:rPr>
              <a:t>embalaje</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La </a:t>
            </a:r>
            <a:r>
              <a:rPr lang="en-GB" sz="1200" dirty="0" err="1">
                <a:solidFill>
                  <a:srgbClr val="4E525F"/>
                </a:solidFill>
                <a:latin typeface="Spectral"/>
                <a:ea typeface="Spectral"/>
                <a:cs typeface="Spectral"/>
                <a:sym typeface="Spectral"/>
              </a:rPr>
              <a:t>implementación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requerida</a:t>
            </a:r>
            <a:r>
              <a:rPr lang="en-GB" sz="1200" dirty="0">
                <a:solidFill>
                  <a:srgbClr val="4E525F"/>
                </a:solidFill>
                <a:latin typeface="Spectral"/>
                <a:ea typeface="Spectral"/>
                <a:cs typeface="Spectral"/>
                <a:sym typeface="Spectral"/>
              </a:rPr>
              <a:t> es </a:t>
            </a:r>
            <a:r>
              <a:rPr lang="en-GB" sz="1200" dirty="0" err="1">
                <a:solidFill>
                  <a:srgbClr val="4E525F"/>
                </a:solidFill>
                <a:latin typeface="Spectral"/>
                <a:ea typeface="Spectral"/>
                <a:cs typeface="Spectral"/>
                <a:sym typeface="Spectral"/>
              </a:rPr>
              <a:t>sustituir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modo de </a:t>
            </a:r>
            <a:r>
              <a:rPr lang="en-GB" sz="1200" dirty="0" err="1">
                <a:solidFill>
                  <a:srgbClr val="4E525F"/>
                </a:solidFill>
                <a:latin typeface="Spectral"/>
                <a:ea typeface="Spectral"/>
                <a:cs typeface="Spectral"/>
                <a:sym typeface="Spectral"/>
              </a:rPr>
              <a:t>entrenamiento</a:t>
            </a:r>
            <a:r>
              <a:rPr lang="en-GB" sz="1200" dirty="0">
                <a:solidFill>
                  <a:srgbClr val="4E525F"/>
                </a:solidFill>
                <a:latin typeface="Spectral"/>
                <a:ea typeface="Spectral"/>
                <a:cs typeface="Spectral"/>
                <a:sym typeface="Spectral"/>
              </a:rPr>
              <a:t> de Reinforcement Learning a Deep Reinforcement Learning.</a:t>
            </a:r>
          </a:p>
          <a:p>
            <a:pPr marL="323850" lvl="2" indent="-171450" algn="just">
              <a:lnSpc>
                <a:spcPct val="150000"/>
              </a:lnSpc>
              <a:buClr>
                <a:srgbClr val="4E525F"/>
              </a:buClr>
              <a:buSzPts val="1200"/>
              <a:buFont typeface="Arial" panose="020B0604020202020204" pitchFamily="34" charset="0"/>
              <a:buChar char="•"/>
            </a:pPr>
            <a:r>
              <a:rPr lang="en-GB" sz="1200" dirty="0" err="1">
                <a:solidFill>
                  <a:srgbClr val="4E525F"/>
                </a:solidFill>
                <a:latin typeface="Spectral"/>
                <a:ea typeface="Spectral"/>
                <a:cs typeface="Spectral"/>
                <a:sym typeface="Spectral"/>
              </a:rPr>
              <a:t>Consejos</a:t>
            </a:r>
            <a:r>
              <a:rPr lang="en-GB" sz="1200" dirty="0">
                <a:solidFill>
                  <a:srgbClr val="4E525F"/>
                </a:solidFill>
                <a:latin typeface="Spectral"/>
                <a:ea typeface="Spectral"/>
                <a:cs typeface="Spectral"/>
                <a:sym typeface="Spectral"/>
              </a:rPr>
              <a:t> para </a:t>
            </a:r>
            <a:r>
              <a:rPr lang="en-GB" sz="1200" dirty="0" err="1">
                <a:solidFill>
                  <a:srgbClr val="4E525F"/>
                </a:solidFill>
                <a:latin typeface="Spectral"/>
                <a:ea typeface="Spectral"/>
                <a:cs typeface="Spectral"/>
                <a:sym typeface="Spectral"/>
              </a:rPr>
              <a:t>facilitar</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tarea</a:t>
            </a:r>
            <a:r>
              <a:rPr lang="en-GB" sz="1200" dirty="0">
                <a:solidFill>
                  <a:srgbClr val="4E525F"/>
                </a:solidFill>
                <a:latin typeface="Spectral"/>
                <a:ea typeface="Spectral"/>
                <a:cs typeface="Spectral"/>
                <a:sym typeface="Spectral"/>
              </a:rPr>
              <a:t>:</a:t>
            </a:r>
          </a:p>
          <a:p>
            <a:pPr marL="381000" lvl="3" indent="-228600" algn="just">
              <a:lnSpc>
                <a:spcPct val="150000"/>
              </a:lnSpc>
              <a:buClr>
                <a:srgbClr val="4E525F"/>
              </a:buClr>
              <a:buSzPts val="1200"/>
              <a:buFont typeface="+mj-lt"/>
              <a:buAutoNum type="arabicPeriod"/>
            </a:pPr>
            <a:r>
              <a:rPr lang="en-GB" sz="1200" dirty="0">
                <a:solidFill>
                  <a:srgbClr val="4E525F"/>
                </a:solidFill>
                <a:latin typeface="Spectral"/>
                <a:ea typeface="Spectral"/>
                <a:cs typeface="Spectral"/>
                <a:sym typeface="Spectral"/>
              </a:rPr>
              <a:t>Puedes </a:t>
            </a:r>
            <a:r>
              <a:rPr lang="en-GB" sz="1200" dirty="0" err="1">
                <a:solidFill>
                  <a:srgbClr val="4E525F"/>
                </a:solidFill>
                <a:latin typeface="Spectral"/>
                <a:ea typeface="Spectral"/>
                <a:cs typeface="Spectral"/>
                <a:sym typeface="Spectral"/>
              </a:rPr>
              <a:t>reutilizar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todo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código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relacionado</a:t>
            </a:r>
            <a:r>
              <a:rPr lang="en-GB" sz="1200" dirty="0">
                <a:solidFill>
                  <a:srgbClr val="4E525F"/>
                </a:solidFill>
                <a:latin typeface="Spectral"/>
                <a:ea typeface="Spectral"/>
                <a:cs typeface="Spectral"/>
                <a:sym typeface="Spectral"/>
              </a:rPr>
              <a:t> al </a:t>
            </a:r>
            <a:r>
              <a:rPr lang="en-GB" sz="1200" dirty="0" err="1">
                <a:solidFill>
                  <a:srgbClr val="4E525F"/>
                </a:solidFill>
                <a:latin typeface="Spectral"/>
                <a:ea typeface="Spectral"/>
                <a:cs typeface="Spectral"/>
                <a:sym typeface="Spectral"/>
              </a:rPr>
              <a:t>modelado</a:t>
            </a:r>
            <a:r>
              <a:rPr lang="en-GB" sz="1200" dirty="0">
                <a:solidFill>
                  <a:srgbClr val="4E525F"/>
                </a:solidFill>
                <a:latin typeface="Spectral"/>
                <a:ea typeface="Spectral"/>
                <a:cs typeface="Spectral"/>
                <a:sym typeface="Spectral"/>
              </a:rPr>
              <a:t> y </a:t>
            </a:r>
            <a:r>
              <a:rPr lang="en-GB" sz="1200" dirty="0" err="1">
                <a:solidFill>
                  <a:srgbClr val="4E525F"/>
                </a:solidFill>
                <a:latin typeface="Spectral"/>
                <a:ea typeface="Spectral"/>
                <a:cs typeface="Spectral"/>
                <a:sym typeface="Spectral"/>
              </a:rPr>
              <a:t>entrenamiento</a:t>
            </a:r>
            <a:r>
              <a:rPr lang="en-GB" sz="1200" dirty="0">
                <a:solidFill>
                  <a:srgbClr val="4E525F"/>
                </a:solidFill>
                <a:latin typeface="Spectral"/>
                <a:ea typeface="Spectral"/>
                <a:cs typeface="Spectral"/>
                <a:sym typeface="Spectral"/>
              </a:rPr>
              <a:t> del </a:t>
            </a:r>
            <a:r>
              <a:rPr lang="en-GB" sz="1200" dirty="0" err="1">
                <a:solidFill>
                  <a:srgbClr val="4E525F"/>
                </a:solidFill>
                <a:latin typeface="Spectral"/>
                <a:ea typeface="Spectral"/>
                <a:cs typeface="Spectral"/>
                <a:sym typeface="Spectral"/>
              </a:rPr>
              <a:t>problema</a:t>
            </a:r>
            <a:r>
              <a:rPr lang="en-GB" sz="1200" dirty="0">
                <a:solidFill>
                  <a:srgbClr val="4E525F"/>
                </a:solidFill>
                <a:latin typeface="Spectral"/>
                <a:ea typeface="Spectral"/>
                <a:cs typeface="Spectral"/>
                <a:sym typeface="Spectral"/>
              </a:rPr>
              <a:t> de data </a:t>
            </a:r>
            <a:r>
              <a:rPr lang="en-GB" sz="1200" dirty="0" err="1">
                <a:solidFill>
                  <a:srgbClr val="4E525F"/>
                </a:solidFill>
                <a:latin typeface="Spectral"/>
                <a:ea typeface="Spectral"/>
                <a:cs typeface="Spectral"/>
                <a:sym typeface="Spectral"/>
              </a:rPr>
              <a:t>centers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Simplemente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deberás</a:t>
            </a:r>
            <a:r>
              <a:rPr lang="en-GB" sz="1200" dirty="0">
                <a:solidFill>
                  <a:srgbClr val="4E525F"/>
                </a:solidFill>
                <a:latin typeface="Spectral"/>
                <a:ea typeface="Spectral"/>
                <a:cs typeface="Spectral"/>
                <a:sym typeface="Spectral"/>
              </a:rPr>
              <a:t> hacer </a:t>
            </a:r>
            <a:r>
              <a:rPr lang="en-GB" sz="1200" dirty="0" err="1">
                <a:solidFill>
                  <a:srgbClr val="4E525F"/>
                </a:solidFill>
                <a:latin typeface="Spectral"/>
                <a:ea typeface="Spectral"/>
                <a:cs typeface="Spectral"/>
                <a:sym typeface="Spectral"/>
              </a:rPr>
              <a:t>una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adaptación</a:t>
            </a:r>
            <a:r>
              <a:rPr lang="en-GB" sz="1200" dirty="0">
                <a:solidFill>
                  <a:srgbClr val="4E525F"/>
                </a:solidFill>
                <a:latin typeface="Spectral"/>
                <a:ea typeface="Spectral"/>
                <a:cs typeface="Spectral"/>
                <a:sym typeface="Spectral"/>
              </a:rPr>
              <a:t> al input del </a:t>
            </a:r>
            <a:r>
              <a:rPr lang="en-GB" sz="1200" dirty="0" err="1">
                <a:solidFill>
                  <a:srgbClr val="4E525F"/>
                </a:solidFill>
                <a:latin typeface="Spectral"/>
                <a:ea typeface="Spectral"/>
                <a:cs typeface="Spectral"/>
                <a:sym typeface="Spectral"/>
              </a:rPr>
              <a:t>modelo</a:t>
            </a:r>
            <a:r>
              <a:rPr lang="en-GB" sz="1200" dirty="0">
                <a:solidFill>
                  <a:srgbClr val="4E525F"/>
                </a:solidFill>
                <a:latin typeface="Spectral"/>
                <a:ea typeface="Spectral"/>
                <a:cs typeface="Spectral"/>
                <a:sym typeface="Spectral"/>
              </a:rPr>
              <a:t> y al output del </a:t>
            </a:r>
            <a:r>
              <a:rPr lang="en-GB" sz="1200" dirty="0" err="1">
                <a:solidFill>
                  <a:srgbClr val="4E525F"/>
                </a:solidFill>
                <a:latin typeface="Spectral"/>
                <a:ea typeface="Spectral"/>
                <a:cs typeface="Spectral"/>
                <a:sym typeface="Spectral"/>
              </a:rPr>
              <a:t>modelo</a:t>
            </a:r>
            <a:r>
              <a:rPr lang="en-GB" sz="1200" dirty="0">
                <a:solidFill>
                  <a:srgbClr val="4E525F"/>
                </a:solidFill>
                <a:latin typeface="Spectral"/>
                <a:ea typeface="Spectral"/>
                <a:cs typeface="Spectral"/>
                <a:sym typeface="Spectral"/>
              </a:rPr>
              <a:t>.</a:t>
            </a:r>
          </a:p>
          <a:p>
            <a:pPr marL="381000" lvl="3" indent="-228600" algn="just">
              <a:lnSpc>
                <a:spcPct val="150000"/>
              </a:lnSpc>
              <a:buClr>
                <a:srgbClr val="4E525F"/>
              </a:buClr>
              <a:buSzPts val="1200"/>
              <a:buFont typeface="+mj-lt"/>
              <a:buAutoNum type="arabicPeriod"/>
            </a:pPr>
            <a:r>
              <a:rPr lang="en-GB" sz="1200" dirty="0">
                <a:solidFill>
                  <a:srgbClr val="4E525F"/>
                </a:solidFill>
                <a:latin typeface="Spectral"/>
                <a:ea typeface="Spectral"/>
                <a:cs typeface="Spectral"/>
                <a:sym typeface="Spectral"/>
              </a:rPr>
              <a:t>Puedes solo </a:t>
            </a:r>
            <a:r>
              <a:rPr lang="en-GB" sz="1200" dirty="0" err="1">
                <a:solidFill>
                  <a:srgbClr val="4E525F"/>
                </a:solidFill>
                <a:latin typeface="Spectral"/>
                <a:ea typeface="Spectral"/>
                <a:cs typeface="Spectral"/>
                <a:sym typeface="Spectral"/>
              </a:rPr>
              <a:t>concentrarte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toma</a:t>
            </a:r>
            <a:r>
              <a:rPr lang="en-GB" sz="1200" dirty="0">
                <a:solidFill>
                  <a:srgbClr val="4E525F"/>
                </a:solidFill>
                <a:latin typeface="Spectral"/>
                <a:ea typeface="Spectral"/>
                <a:cs typeface="Spectral"/>
                <a:sym typeface="Spectral"/>
              </a:rPr>
              <a:t> de decision de la </a:t>
            </a:r>
            <a:r>
              <a:rPr lang="en-GB" sz="1200" dirty="0" err="1">
                <a:solidFill>
                  <a:srgbClr val="4E525F"/>
                </a:solidFill>
                <a:latin typeface="Spectral"/>
                <a:ea typeface="Spectral"/>
                <a:cs typeface="Spectral"/>
                <a:sym typeface="Spectral"/>
              </a:rPr>
              <a:t>acción</a:t>
            </a:r>
            <a:r>
              <a:rPr lang="en-GB" sz="1200" dirty="0">
                <a:solidFill>
                  <a:srgbClr val="4E525F"/>
                </a:solidFill>
                <a:latin typeface="Spectral"/>
                <a:ea typeface="Spectral"/>
                <a:cs typeface="Spectral"/>
                <a:sym typeface="Spectral"/>
              </a:rPr>
              <a:t> y del </a:t>
            </a:r>
            <a:r>
              <a:rPr lang="en-GB" sz="1200" dirty="0" err="1">
                <a:solidFill>
                  <a:srgbClr val="4E525F"/>
                </a:solidFill>
                <a:latin typeface="Spectral"/>
                <a:ea typeface="Spectral"/>
                <a:cs typeface="Spectral"/>
                <a:sym typeface="Spectral"/>
              </a:rPr>
              <a:t>entrenamiento</a:t>
            </a:r>
            <a:r>
              <a:rPr lang="en-GB" sz="1200" dirty="0">
                <a:solidFill>
                  <a:srgbClr val="4E525F"/>
                </a:solidFill>
                <a:latin typeface="Spectral"/>
                <a:ea typeface="Spectral"/>
                <a:cs typeface="Spectral"/>
                <a:sym typeface="Spectral"/>
              </a:rPr>
              <a:t> e ignorer la </a:t>
            </a:r>
            <a:r>
              <a:rPr lang="en-GB" sz="1200" dirty="0" err="1">
                <a:solidFill>
                  <a:srgbClr val="4E525F"/>
                </a:solidFill>
                <a:latin typeface="Spectral"/>
                <a:ea typeface="Spectral"/>
                <a:cs typeface="Spectral"/>
                <a:sym typeface="Spectral"/>
              </a:rPr>
              <a:t>creación</a:t>
            </a:r>
            <a:r>
              <a:rPr lang="en-GB" sz="1200" dirty="0">
                <a:solidFill>
                  <a:srgbClr val="4E525F"/>
                </a:solidFill>
                <a:latin typeface="Spectral"/>
                <a:ea typeface="Spectral"/>
                <a:cs typeface="Spectral"/>
                <a:sym typeface="Spectral"/>
              </a:rPr>
              <a:t> y </a:t>
            </a:r>
            <a:r>
              <a:rPr lang="en-GB" sz="1200" dirty="0" err="1">
                <a:solidFill>
                  <a:srgbClr val="4E525F"/>
                </a:solidFill>
                <a:latin typeface="Spectral"/>
                <a:ea typeface="Spectral"/>
                <a:cs typeface="Spectral"/>
                <a:sym typeface="Spectral"/>
              </a:rPr>
              <a:t>actualización</a:t>
            </a:r>
            <a:r>
              <a:rPr lang="en-GB" sz="1200" dirty="0">
                <a:solidFill>
                  <a:srgbClr val="4E525F"/>
                </a:solidFill>
                <a:latin typeface="Spectral"/>
                <a:ea typeface="Spectral"/>
                <a:cs typeface="Spectral"/>
                <a:sym typeface="Spectral"/>
              </a:rPr>
              <a:t> del </a:t>
            </a:r>
            <a:r>
              <a:rPr lang="en-GB" sz="1200" dirty="0" err="1">
                <a:solidFill>
                  <a:srgbClr val="4E525F"/>
                </a:solidFill>
                <a:latin typeface="Spectral"/>
                <a:ea typeface="Spectral"/>
                <a:cs typeface="Spectral"/>
                <a:sym typeface="Spectral"/>
              </a:rPr>
              <a:t>ambiente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mapa</a:t>
            </a:r>
            <a:r>
              <a:rPr lang="en-GB" sz="1200" dirty="0">
                <a:solidFill>
                  <a:srgbClr val="4E525F"/>
                </a:solidFill>
                <a:latin typeface="Spectral"/>
                <a:ea typeface="Spectral"/>
                <a:cs typeface="Spectral"/>
                <a:sym typeface="Spectral"/>
              </a:rPr>
              <a:t> del </a:t>
            </a:r>
            <a:r>
              <a:rPr lang="en-GB" sz="1200" dirty="0" err="1">
                <a:solidFill>
                  <a:srgbClr val="4E525F"/>
                </a:solidFill>
                <a:latin typeface="Spectral"/>
                <a:ea typeface="Spectral"/>
                <a:cs typeface="Spectral"/>
                <a:sym typeface="Spectral"/>
              </a:rPr>
              <a:t>almacen</a:t>
            </a:r>
            <a:r>
              <a:rPr lang="en-GB" sz="1200" dirty="0">
                <a:solidFill>
                  <a:srgbClr val="4E525F"/>
                </a:solidFill>
                <a:latin typeface="Spectral"/>
                <a:ea typeface="Spectral"/>
                <a:cs typeface="Spectral"/>
                <a:sym typeface="Spectral"/>
              </a:rPr>
              <a:t>).</a:t>
            </a:r>
          </a:p>
          <a:p>
            <a:pPr marL="381000" lvl="3" indent="-228600" algn="just">
              <a:lnSpc>
                <a:spcPct val="150000"/>
              </a:lnSpc>
              <a:buClr>
                <a:srgbClr val="4E525F"/>
              </a:buClr>
              <a:buSzPts val="1200"/>
              <a:buFont typeface="+mj-lt"/>
              <a:buAutoNum type="arabicPeriod"/>
            </a:pPr>
            <a:endParaRPr lang="en-GB" sz="1200" dirty="0">
              <a:solidFill>
                <a:srgbClr val="4E525F"/>
              </a:solidFill>
              <a:latin typeface="Spectral"/>
              <a:ea typeface="Spectral"/>
              <a:cs typeface="Spectral"/>
              <a:sym typeface="Spectral"/>
            </a:endParaRPr>
          </a:p>
          <a:p>
            <a:pPr marL="323850" lvl="3" indent="-171450" algn="just">
              <a:lnSpc>
                <a:spcPct val="150000"/>
              </a:lnSpc>
              <a:buClr>
                <a:srgbClr val="4E525F"/>
              </a:buClr>
              <a:buSzPts val="1200"/>
              <a:buFont typeface="Arial" panose="020B0604020202020204" pitchFamily="34" charset="0"/>
              <a:buChar char="•"/>
            </a:pPr>
            <a:r>
              <a:rPr lang="en-GB" sz="1200" dirty="0" err="1">
                <a:solidFill>
                  <a:srgbClr val="4E525F"/>
                </a:solidFill>
                <a:latin typeface="Spectral"/>
                <a:ea typeface="Spectral"/>
                <a:cs typeface="Spectral"/>
                <a:sym typeface="Spectral"/>
              </a:rPr>
              <a:t>Debido</a:t>
            </a:r>
            <a:r>
              <a:rPr lang="en-GB" sz="1200" dirty="0">
                <a:solidFill>
                  <a:srgbClr val="4E525F"/>
                </a:solidFill>
                <a:latin typeface="Spectral"/>
                <a:ea typeface="Spectral"/>
                <a:cs typeface="Spectral"/>
                <a:sym typeface="Spectral"/>
              </a:rPr>
              <a:t> a que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entrenamiento</a:t>
            </a:r>
            <a:r>
              <a:rPr lang="en-GB" sz="1200" dirty="0">
                <a:solidFill>
                  <a:srgbClr val="4E525F"/>
                </a:solidFill>
                <a:latin typeface="Spectral"/>
                <a:ea typeface="Spectral"/>
                <a:cs typeface="Spectral"/>
                <a:sym typeface="Spectral"/>
              </a:rPr>
              <a:t> es </a:t>
            </a:r>
            <a:r>
              <a:rPr lang="en-GB" sz="1200" dirty="0" err="1">
                <a:solidFill>
                  <a:srgbClr val="4E525F"/>
                </a:solidFill>
                <a:latin typeface="Spectral"/>
                <a:ea typeface="Spectral"/>
                <a:cs typeface="Spectral"/>
                <a:sym typeface="Spectral"/>
              </a:rPr>
              <a:t>computacionalmente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pesado</a:t>
            </a:r>
            <a:r>
              <a:rPr lang="en-GB" sz="1200" dirty="0">
                <a:solidFill>
                  <a:srgbClr val="4E525F"/>
                </a:solidFill>
                <a:latin typeface="Spectral"/>
                <a:ea typeface="Spectral"/>
                <a:cs typeface="Spectral"/>
                <a:sym typeface="Spectral"/>
              </a:rPr>
              <a:t>, no es </a:t>
            </a:r>
            <a:r>
              <a:rPr lang="en-GB" sz="1200" dirty="0" err="1">
                <a:solidFill>
                  <a:srgbClr val="4E525F"/>
                </a:solidFill>
                <a:latin typeface="Spectral"/>
                <a:ea typeface="Spectral"/>
                <a:cs typeface="Spectral"/>
                <a:sym typeface="Spectral"/>
              </a:rPr>
              <a:t>necesario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entregar</a:t>
            </a:r>
            <a:r>
              <a:rPr lang="en-GB" sz="1200" dirty="0">
                <a:solidFill>
                  <a:srgbClr val="4E525F"/>
                </a:solidFill>
                <a:latin typeface="Spectral"/>
                <a:ea typeface="Spectral"/>
                <a:cs typeface="Spectral"/>
                <a:sym typeface="Spectral"/>
              </a:rPr>
              <a:t> un </a:t>
            </a:r>
            <a:r>
              <a:rPr lang="en-GB" sz="1200" dirty="0" err="1">
                <a:solidFill>
                  <a:srgbClr val="4E525F"/>
                </a:solidFill>
                <a:latin typeface="Spectral"/>
                <a:ea typeface="Spectral"/>
                <a:cs typeface="Spectral"/>
                <a:sym typeface="Spectral"/>
              </a:rPr>
              <a:t>modelo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entrenado</a:t>
            </a:r>
            <a:r>
              <a:rPr lang="en-GB" sz="1200" dirty="0">
                <a:solidFill>
                  <a:srgbClr val="4E525F"/>
                </a:solidFill>
                <a:latin typeface="Spectral"/>
                <a:ea typeface="Spectral"/>
                <a:cs typeface="Spectral"/>
                <a:sym typeface="Spectral"/>
              </a:rPr>
              <a:t> y </a:t>
            </a:r>
            <a:r>
              <a:rPr lang="en-GB" sz="1200" dirty="0" err="1">
                <a:solidFill>
                  <a:srgbClr val="4E525F"/>
                </a:solidFill>
                <a:latin typeface="Spectral"/>
                <a:ea typeface="Spectral"/>
                <a:cs typeface="Spectral"/>
                <a:sym typeface="Spectral"/>
              </a:rPr>
              <a:t>funcional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Simplemente</a:t>
            </a:r>
            <a:r>
              <a:rPr lang="en-GB" sz="1200" dirty="0">
                <a:solidFill>
                  <a:srgbClr val="4E525F"/>
                </a:solidFill>
                <a:latin typeface="Spectral"/>
                <a:ea typeface="Spectral"/>
                <a:cs typeface="Spectral"/>
                <a:sym typeface="Spectral"/>
              </a:rPr>
              <a:t> con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hecho</a:t>
            </a:r>
            <a:r>
              <a:rPr lang="en-GB" sz="1200" dirty="0">
                <a:solidFill>
                  <a:srgbClr val="4E525F"/>
                </a:solidFill>
                <a:latin typeface="Spectral"/>
                <a:ea typeface="Spectral"/>
                <a:cs typeface="Spectral"/>
                <a:sym typeface="Spectral"/>
              </a:rPr>
              <a:t> de que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entrenamiento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ya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funcione</a:t>
            </a:r>
            <a:r>
              <a:rPr lang="en-GB" sz="1200" dirty="0">
                <a:solidFill>
                  <a:srgbClr val="4E525F"/>
                </a:solidFill>
                <a:latin typeface="Spectral"/>
                <a:ea typeface="Spectral"/>
                <a:cs typeface="Spectral"/>
                <a:sym typeface="Spectral"/>
              </a:rPr>
              <a:t> con la red neuronal, es </a:t>
            </a:r>
            <a:r>
              <a:rPr lang="en-GB" sz="1200" dirty="0" err="1">
                <a:solidFill>
                  <a:srgbClr val="4E525F"/>
                </a:solidFill>
                <a:latin typeface="Spectral"/>
                <a:ea typeface="Spectral"/>
                <a:cs typeface="Spectral"/>
                <a:sym typeface="Spectral"/>
              </a:rPr>
              <a:t>suficiente</a:t>
            </a:r>
            <a:r>
              <a:rPr lang="en-GB" sz="1200" dirty="0">
                <a:solidFill>
                  <a:srgbClr val="4E525F"/>
                </a:solidFill>
                <a:latin typeface="Spectral"/>
                <a:ea typeface="Spectral"/>
                <a:cs typeface="Spectral"/>
                <a:sym typeface="Spectral"/>
              </a:rPr>
              <a:t>.</a:t>
            </a:r>
          </a:p>
          <a:p>
            <a:pPr marL="152400" lvl="3" algn="just">
              <a:lnSpc>
                <a:spcPct val="150000"/>
              </a:lnSpc>
              <a:buClr>
                <a:srgbClr val="4E525F"/>
              </a:buClr>
              <a:buSzPts val="1200"/>
            </a:pPr>
            <a:r>
              <a:rPr lang="en-GB" sz="1200" dirty="0">
                <a:solidFill>
                  <a:srgbClr val="4E525F"/>
                </a:solidFill>
                <a:latin typeface="Spectral"/>
                <a:ea typeface="Spectral"/>
                <a:cs typeface="Spectral"/>
                <a:sym typeface="Spectral"/>
              </a:rPr>
              <a:t>¡Buena suerte!</a:t>
            </a:r>
            <a:endParaRPr sz="1200" dirty="0">
              <a:solidFill>
                <a:srgbClr val="4E525F"/>
              </a:solidFill>
              <a:latin typeface="Spectral"/>
              <a:ea typeface="Spectral"/>
              <a:cs typeface="Spectral"/>
              <a:sym typeface="Spectral"/>
            </a:endParaRPr>
          </a:p>
        </p:txBody>
      </p:sp>
      <p:sp>
        <p:nvSpPr>
          <p:cNvPr id="3" name="Google Shape;80;p17">
            <a:extLst>
              <a:ext uri="{FF2B5EF4-FFF2-40B4-BE49-F238E27FC236}">
                <a16:creationId xmlns:a16="http://schemas.microsoft.com/office/drawing/2014/main" id="{E155451F-15E8-BD7A-4199-56C0C0EF8893}"/>
              </a:ext>
            </a:extLst>
          </p:cNvPr>
          <p:cNvSpPr txBox="1"/>
          <p:nvPr/>
        </p:nvSpPr>
        <p:spPr>
          <a:xfrm>
            <a:off x="789986" y="107957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Tarea</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Tree>
    <p:extLst>
      <p:ext uri="{BB962C8B-B14F-4D97-AF65-F5344CB8AC3E}">
        <p14:creationId xmlns:p14="http://schemas.microsoft.com/office/powerpoint/2010/main" val="524070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p:nvPr/>
        </p:nvSpPr>
        <p:spPr>
          <a:xfrm>
            <a:off x="1117528" y="2353650"/>
            <a:ext cx="3137700" cy="53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tel. — [055] 5122212763127</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contacto@escuela-bourbaki.com</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escuela-bourbaki.com</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1200">
              <a:solidFill>
                <a:srgbClr val="FFFFFF"/>
              </a:solidFill>
              <a:latin typeface="Roboto Mono Light"/>
              <a:ea typeface="Roboto Mono Light"/>
              <a:cs typeface="Roboto Mono Light"/>
              <a:sym typeface="Roboto Mono Light"/>
            </a:endParaRPr>
          </a:p>
        </p:txBody>
      </p:sp>
      <p:sp>
        <p:nvSpPr>
          <p:cNvPr id="215" name="Google Shape;215;p37"/>
          <p:cNvSpPr txBox="1"/>
          <p:nvPr/>
        </p:nvSpPr>
        <p:spPr>
          <a:xfrm>
            <a:off x="1073136" y="1679512"/>
            <a:ext cx="2927100" cy="315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de" sz="2600">
                <a:solidFill>
                  <a:srgbClr val="FFFFFF"/>
                </a:solidFill>
                <a:latin typeface="Spectral"/>
                <a:ea typeface="Spectral"/>
                <a:cs typeface="Spectral"/>
                <a:sym typeface="Spectral"/>
              </a:rPr>
              <a:t>Contacto</a:t>
            </a:r>
            <a:endParaRPr sz="2600">
              <a:solidFill>
                <a:srgbClr val="FFFFFF"/>
              </a:solidFill>
              <a:latin typeface="Spectral"/>
              <a:ea typeface="Spectral"/>
              <a:cs typeface="Spectral"/>
              <a:sym typeface="Spectral"/>
            </a:endParaRPr>
          </a:p>
        </p:txBody>
      </p:sp>
      <p:sp>
        <p:nvSpPr>
          <p:cNvPr id="216" name="Google Shape;216;p37"/>
          <p:cNvSpPr txBox="1"/>
          <p:nvPr/>
        </p:nvSpPr>
        <p:spPr>
          <a:xfrm>
            <a:off x="5353501" y="2353639"/>
            <a:ext cx="3790500" cy="53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EscueladeMatematicasBourbaki</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DeBourbaki</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escuela-bourbaki</a:t>
            </a:r>
            <a:endParaRPr sz="1200">
              <a:solidFill>
                <a:srgbClr val="FFFFFF"/>
              </a:solidFill>
              <a:latin typeface="Roboto Mono Light"/>
              <a:ea typeface="Roboto Mono Light"/>
              <a:cs typeface="Roboto Mono Light"/>
              <a:sym typeface="Roboto Mono Light"/>
            </a:endParaRPr>
          </a:p>
        </p:txBody>
      </p:sp>
      <p:sp>
        <p:nvSpPr>
          <p:cNvPr id="217" name="Google Shape;217;p37"/>
          <p:cNvSpPr txBox="1"/>
          <p:nvPr/>
        </p:nvSpPr>
        <p:spPr>
          <a:xfrm>
            <a:off x="5026478" y="1679512"/>
            <a:ext cx="2927100" cy="315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de" sz="2600">
                <a:solidFill>
                  <a:srgbClr val="FFFFFF"/>
                </a:solidFill>
                <a:latin typeface="Spectral"/>
                <a:ea typeface="Spectral"/>
                <a:cs typeface="Spectral"/>
                <a:sym typeface="Spectral"/>
              </a:rPr>
              <a:t>Redes</a:t>
            </a:r>
            <a:endParaRPr sz="2600">
              <a:solidFill>
                <a:srgbClr val="FFFFFF"/>
              </a:solidFill>
              <a:latin typeface="Spectral"/>
              <a:ea typeface="Spectral"/>
              <a:cs typeface="Spectral"/>
              <a:sym typeface="Spectral"/>
            </a:endParaRPr>
          </a:p>
        </p:txBody>
      </p:sp>
      <p:pic>
        <p:nvPicPr>
          <p:cNvPr id="218" name="Google Shape;218;p37"/>
          <p:cNvPicPr preferRelativeResize="0"/>
          <p:nvPr/>
        </p:nvPicPr>
        <p:blipFill>
          <a:blip r:embed="rId3">
            <a:alphaModFix/>
          </a:blip>
          <a:stretch>
            <a:fillRect/>
          </a:stretch>
        </p:blipFill>
        <p:spPr>
          <a:xfrm>
            <a:off x="5171791" y="2896537"/>
            <a:ext cx="130363" cy="128727"/>
          </a:xfrm>
          <a:prstGeom prst="rect">
            <a:avLst/>
          </a:prstGeom>
          <a:noFill/>
          <a:ln>
            <a:noFill/>
          </a:ln>
        </p:spPr>
      </p:pic>
      <p:pic>
        <p:nvPicPr>
          <p:cNvPr id="219" name="Google Shape;219;p37"/>
          <p:cNvPicPr preferRelativeResize="0"/>
          <p:nvPr/>
        </p:nvPicPr>
        <p:blipFill>
          <a:blip r:embed="rId4">
            <a:alphaModFix/>
          </a:blip>
          <a:stretch>
            <a:fillRect/>
          </a:stretch>
        </p:blipFill>
        <p:spPr>
          <a:xfrm>
            <a:off x="5159420" y="2697631"/>
            <a:ext cx="155116" cy="127077"/>
          </a:xfrm>
          <a:prstGeom prst="rect">
            <a:avLst/>
          </a:prstGeom>
          <a:noFill/>
          <a:ln>
            <a:noFill/>
          </a:ln>
        </p:spPr>
      </p:pic>
      <p:pic>
        <p:nvPicPr>
          <p:cNvPr id="220" name="Google Shape;220;p37"/>
          <p:cNvPicPr preferRelativeResize="0"/>
          <p:nvPr/>
        </p:nvPicPr>
        <p:blipFill>
          <a:blip r:embed="rId5">
            <a:alphaModFix/>
          </a:blip>
          <a:stretch>
            <a:fillRect/>
          </a:stretch>
        </p:blipFill>
        <p:spPr>
          <a:xfrm>
            <a:off x="5169320" y="2471863"/>
            <a:ext cx="135314" cy="135328"/>
          </a:xfrm>
          <a:prstGeom prst="rect">
            <a:avLst/>
          </a:prstGeom>
          <a:noFill/>
          <a:ln>
            <a:noFill/>
          </a:ln>
        </p:spPr>
      </p:pic>
      <p:pic>
        <p:nvPicPr>
          <p:cNvPr id="221" name="Google Shape;221;p37"/>
          <p:cNvPicPr preferRelativeResize="0"/>
          <p:nvPr/>
        </p:nvPicPr>
        <p:blipFill>
          <a:blip r:embed="rId6">
            <a:alphaModFix/>
          </a:blip>
          <a:stretch>
            <a:fillRect/>
          </a:stretch>
        </p:blipFill>
        <p:spPr>
          <a:xfrm>
            <a:off x="1178775" y="499700"/>
            <a:ext cx="2613450" cy="46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Google Shape;74;p16"/>
          <p:cNvSpPr txBox="1"/>
          <p:nvPr/>
        </p:nvSpPr>
        <p:spPr>
          <a:xfrm>
            <a:off x="946850" y="107957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Herramientas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75" name="Google Shape;75;p16"/>
          <p:cNvSpPr txBox="1"/>
          <p:nvPr/>
        </p:nvSpPr>
        <p:spPr>
          <a:xfrm>
            <a:off x="4923025" y="607600"/>
            <a:ext cx="3355500" cy="3151200"/>
          </a:xfrm>
          <a:prstGeom prst="rect">
            <a:avLst/>
          </a:prstGeom>
          <a:noFill/>
          <a:ln>
            <a:noFill/>
          </a:ln>
        </p:spPr>
        <p:txBody>
          <a:bodyPr spcFirstLastPara="1" wrap="square" lIns="91425" tIns="91425" rIns="91425" bIns="91425" anchor="t" anchorCtr="0">
            <a:noAutofit/>
          </a:bodyPr>
          <a:lstStyle/>
          <a:p>
            <a:pPr marL="45720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Python</a:t>
            </a:r>
          </a:p>
          <a:p>
            <a:pPr marL="45720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IDE para </a:t>
            </a:r>
            <a:r>
              <a:rPr lang="en-GB" sz="1200" dirty="0" err="1">
                <a:solidFill>
                  <a:srgbClr val="4E525F"/>
                </a:solidFill>
                <a:latin typeface="Spectral"/>
                <a:ea typeface="Spectral"/>
                <a:cs typeface="Spectral"/>
                <a:sym typeface="Spectral"/>
              </a:rPr>
              <a:t>lectura</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ipynb</a:t>
            </a:r>
            <a:r>
              <a:rPr lang="en-GB" sz="1200" dirty="0">
                <a:solidFill>
                  <a:srgbClr val="4E525F"/>
                </a:solidFill>
                <a:latin typeface="Spectral"/>
                <a:ea typeface="Spectral"/>
                <a:cs typeface="Spectral"/>
                <a:sym typeface="Spectral"/>
              </a:rPr>
              <a:t> files (</a:t>
            </a:r>
            <a:r>
              <a:rPr lang="en-GB" sz="1200" dirty="0" err="1">
                <a:solidFill>
                  <a:srgbClr val="4E525F"/>
                </a:solidFill>
                <a:latin typeface="Spectral"/>
                <a:ea typeface="Spectral"/>
                <a:cs typeface="Spectral"/>
                <a:sym typeface="Spectral"/>
              </a:rPr>
              <a:t>Jupyter</a:t>
            </a:r>
            <a:r>
              <a:rPr lang="en-GB" sz="1200" dirty="0">
                <a:solidFill>
                  <a:srgbClr val="4E525F"/>
                </a:solidFill>
                <a:latin typeface="Spectral"/>
                <a:ea typeface="Spectral"/>
                <a:cs typeface="Spectral"/>
                <a:sym typeface="Spectral"/>
              </a:rPr>
              <a:t> Files)</a:t>
            </a:r>
          </a:p>
          <a:p>
            <a:pPr marL="457200" lvl="0" indent="0" algn="just" rtl="0">
              <a:lnSpc>
                <a:spcPct val="150000"/>
              </a:lnSpc>
              <a:spcBef>
                <a:spcPts val="0"/>
              </a:spcBef>
              <a:spcAft>
                <a:spcPts val="0"/>
              </a:spcAft>
              <a:buNone/>
            </a:pPr>
            <a:r>
              <a:rPr lang="en-GB" sz="1200" dirty="0" err="1">
                <a:solidFill>
                  <a:srgbClr val="4E525F"/>
                </a:solidFill>
                <a:latin typeface="Spectral"/>
                <a:ea typeface="Spectral"/>
                <a:cs typeface="Spectral"/>
                <a:sym typeface="Spectral"/>
              </a:rPr>
              <a:t>Instalación</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librerias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su </a:t>
            </a:r>
            <a:r>
              <a:rPr lang="en-GB" sz="1200" dirty="0" err="1">
                <a:solidFill>
                  <a:srgbClr val="4E525F"/>
                </a:solidFill>
                <a:latin typeface="Spectral"/>
                <a:ea typeface="Spectral"/>
                <a:cs typeface="Spectral"/>
                <a:sym typeface="Spectral"/>
              </a:rPr>
              <a:t>ambiente</a:t>
            </a:r>
            <a:r>
              <a:rPr lang="en-GB" sz="1200" dirty="0">
                <a:solidFill>
                  <a:srgbClr val="4E525F"/>
                </a:solidFill>
                <a:latin typeface="Spectral"/>
                <a:ea typeface="Spectral"/>
                <a:cs typeface="Spectral"/>
                <a:sym typeface="Spectral"/>
              </a:rPr>
              <a:t> virtual</a:t>
            </a:r>
          </a:p>
          <a:p>
            <a:pPr marL="45720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Git</a:t>
            </a:r>
          </a:p>
          <a:p>
            <a:pPr marL="45720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https://github.com/NxrFesdac/Bourbaki_Deep_Reinforcement_Learning</a:t>
            </a:r>
            <a:endParaRPr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endParaRPr sz="1200" dirty="0">
              <a:solidFill>
                <a:srgbClr val="4E525F"/>
              </a:solidFill>
              <a:latin typeface="Spectral"/>
              <a:ea typeface="Spectral"/>
              <a:cs typeface="Spectral"/>
              <a:sym typeface="Spectr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267629" y="1747650"/>
            <a:ext cx="3911446" cy="191738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600" dirty="0">
                <a:solidFill>
                  <a:srgbClr val="4E525F"/>
                </a:solidFill>
                <a:latin typeface="Roboto Mono Light"/>
                <a:ea typeface="Roboto Mono Light"/>
                <a:cs typeface="Roboto Mono Light"/>
                <a:sym typeface="Roboto Mono Light"/>
              </a:rPr>
              <a:t>Introducción Practica Reinforcement Learning</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306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a:t>
            </a:r>
            <a:r>
              <a:rPr lang="en-GB" sz="2600" dirty="0" err="1">
                <a:solidFill>
                  <a:srgbClr val="4E525F"/>
                </a:solidFill>
                <a:latin typeface="Roboto Mono Light"/>
                <a:ea typeface="Roboto Mono Light"/>
                <a:cs typeface="Roboto Mono Light"/>
                <a:sym typeface="Roboto Mono Light"/>
              </a:rPr>
              <a:t>laberintos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BAD50F4A-A027-4D06-CC5E-E1855DAF1089}"/>
              </a:ext>
            </a:extLst>
          </p:cNvPr>
          <p:cNvPicPr>
            <a:picLocks noChangeAspect="1"/>
          </p:cNvPicPr>
          <p:nvPr/>
        </p:nvPicPr>
        <p:blipFill>
          <a:blip r:embed="rId4"/>
          <a:stretch>
            <a:fillRect/>
          </a:stretch>
        </p:blipFill>
        <p:spPr>
          <a:xfrm>
            <a:off x="4387125" y="927087"/>
            <a:ext cx="3753019" cy="3175631"/>
          </a:xfrm>
          <a:prstGeom prst="rect">
            <a:avLst/>
          </a:prstGeom>
        </p:spPr>
      </p:pic>
      <p:sp>
        <p:nvSpPr>
          <p:cNvPr id="4" name="Google Shape;81;p17">
            <a:extLst>
              <a:ext uri="{FF2B5EF4-FFF2-40B4-BE49-F238E27FC236}">
                <a16:creationId xmlns:a16="http://schemas.microsoft.com/office/drawing/2014/main" id="{4EBE014F-8C61-60BE-21C4-C386CFEEE4A6}"/>
              </a:ext>
            </a:extLst>
          </p:cNvPr>
          <p:cNvSpPr txBox="1"/>
          <p:nvPr/>
        </p:nvSpPr>
        <p:spPr>
          <a:xfrm>
            <a:off x="788020" y="2758068"/>
            <a:ext cx="3300761" cy="2029522"/>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La meta es </a:t>
            </a:r>
            <a:r>
              <a:rPr lang="en-GB" sz="1200" dirty="0" err="1">
                <a:solidFill>
                  <a:srgbClr val="4E525F"/>
                </a:solidFill>
                <a:latin typeface="Spectral"/>
                <a:ea typeface="Spectral"/>
                <a:cs typeface="Spectral"/>
                <a:sym typeface="Spectral"/>
              </a:rPr>
              <a:t>intentar</a:t>
            </a:r>
            <a:r>
              <a:rPr lang="en-GB" sz="1200" dirty="0">
                <a:solidFill>
                  <a:srgbClr val="4E525F"/>
                </a:solidFill>
                <a:latin typeface="Spectral"/>
                <a:ea typeface="Spectral"/>
                <a:cs typeface="Spectral"/>
                <a:sym typeface="Spectral"/>
              </a:rPr>
              <a:t> resolver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laberinto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utilizando</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ruta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más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corta</a:t>
            </a:r>
            <a:r>
              <a:rPr lang="en-GB" sz="1200" dirty="0">
                <a:solidFill>
                  <a:srgbClr val="4E525F"/>
                </a:solidFill>
                <a:latin typeface="Spectral"/>
                <a:ea typeface="Spectral"/>
                <a:cs typeface="Spectral"/>
                <a:sym typeface="Spectral"/>
              </a:rPr>
              <a:t>.</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52304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a:t>
            </a:r>
            <a:r>
              <a:rPr lang="en-GB" sz="2600" dirty="0" err="1">
                <a:solidFill>
                  <a:srgbClr val="4E525F"/>
                </a:solidFill>
                <a:latin typeface="Roboto Mono Light"/>
                <a:ea typeface="Roboto Mono Light"/>
                <a:cs typeface="Roboto Mono Light"/>
                <a:sym typeface="Roboto Mono Light"/>
              </a:rPr>
              <a:t>laberintos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4" name="Picture 3">
            <a:extLst>
              <a:ext uri="{FF2B5EF4-FFF2-40B4-BE49-F238E27FC236}">
                <a16:creationId xmlns:a16="http://schemas.microsoft.com/office/drawing/2014/main" id="{7E849FAF-6E89-974C-FA19-687452FBE7BD}"/>
              </a:ext>
            </a:extLst>
          </p:cNvPr>
          <p:cNvPicPr>
            <a:picLocks noChangeAspect="1"/>
          </p:cNvPicPr>
          <p:nvPr/>
        </p:nvPicPr>
        <p:blipFill>
          <a:blip r:embed="rId4"/>
          <a:stretch>
            <a:fillRect/>
          </a:stretch>
        </p:blipFill>
        <p:spPr>
          <a:xfrm>
            <a:off x="4376501" y="805908"/>
            <a:ext cx="4122936" cy="3531683"/>
          </a:xfrm>
          <a:prstGeom prst="rect">
            <a:avLst/>
          </a:prstGeom>
        </p:spPr>
      </p:pic>
      <p:sp>
        <p:nvSpPr>
          <p:cNvPr id="5" name="Google Shape;81;p17">
            <a:extLst>
              <a:ext uri="{FF2B5EF4-FFF2-40B4-BE49-F238E27FC236}">
                <a16:creationId xmlns:a16="http://schemas.microsoft.com/office/drawing/2014/main" id="{F09BC102-4F43-7A1D-F88A-F0C538E6F90E}"/>
              </a:ext>
            </a:extLst>
          </p:cNvPr>
          <p:cNvSpPr txBox="1"/>
          <p:nvPr/>
        </p:nvSpPr>
        <p:spPr>
          <a:xfrm>
            <a:off x="644563" y="2750634"/>
            <a:ext cx="3300761" cy="2029522"/>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Los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 es </a:t>
            </a:r>
            <a:r>
              <a:rPr lang="en-GB" sz="1200" dirty="0" err="1">
                <a:solidFill>
                  <a:srgbClr val="4E525F"/>
                </a:solidFill>
                <a:latin typeface="Spectral"/>
                <a:ea typeface="Spectral"/>
                <a:cs typeface="Spectral"/>
                <a:sym typeface="Spectral"/>
              </a:rPr>
              <a:t>cada</a:t>
            </a:r>
            <a:r>
              <a:rPr lang="en-GB" sz="1200" dirty="0">
                <a:solidFill>
                  <a:srgbClr val="4E525F"/>
                </a:solidFill>
                <a:latin typeface="Spectral"/>
                <a:ea typeface="Spectral"/>
                <a:cs typeface="Spectral"/>
                <a:sym typeface="Spectral"/>
              </a:rPr>
              <a:t> uno de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cuadros</a:t>
            </a:r>
            <a:r>
              <a:rPr lang="en-GB" sz="1200" dirty="0">
                <a:solidFill>
                  <a:srgbClr val="4E525F"/>
                </a:solidFill>
                <a:latin typeface="Spectral"/>
                <a:ea typeface="Spectral"/>
                <a:cs typeface="Spectral"/>
                <a:sym typeface="Spectral"/>
              </a:rPr>
              <a:t> que component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laberinto</a:t>
            </a:r>
            <a:r>
              <a:rPr lang="en-GB" sz="1200" dirty="0">
                <a:solidFill>
                  <a:srgbClr val="4E525F"/>
                </a:solidFill>
                <a:latin typeface="Spectral"/>
                <a:ea typeface="Spectral"/>
                <a:cs typeface="Spectral"/>
                <a:sym typeface="Spectral"/>
              </a:rPr>
              <a:t> y las </a:t>
            </a:r>
            <a:r>
              <a:rPr lang="en-GB" sz="1200" dirty="0" err="1">
                <a:solidFill>
                  <a:srgbClr val="4E525F"/>
                </a:solidFill>
                <a:latin typeface="Spectral"/>
                <a:ea typeface="Spectral"/>
                <a:cs typeface="Spectral"/>
                <a:sym typeface="Spectral"/>
              </a:rPr>
              <a:t>acciones</a:t>
            </a:r>
            <a:r>
              <a:rPr lang="en-GB" sz="1200" dirty="0">
                <a:solidFill>
                  <a:srgbClr val="4E525F"/>
                </a:solidFill>
                <a:latin typeface="Spectral"/>
                <a:ea typeface="Spectral"/>
                <a:cs typeface="Spectral"/>
                <a:sym typeface="Spectral"/>
              </a:rPr>
              <a:t> son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movimientos</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puede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tomar</a:t>
            </a:r>
            <a:r>
              <a:rPr lang="en-GB" sz="1200" dirty="0">
                <a:solidFill>
                  <a:srgbClr val="4E525F"/>
                </a:solidFill>
                <a:latin typeface="Spectral"/>
                <a:ea typeface="Spectral"/>
                <a:cs typeface="Spectral"/>
                <a:sym typeface="Spectral"/>
              </a:rPr>
              <a:t> la IA. (</a:t>
            </a:r>
            <a:r>
              <a:rPr lang="en-GB" sz="1200" dirty="0" err="1">
                <a:solidFill>
                  <a:srgbClr val="4E525F"/>
                </a:solidFill>
                <a:latin typeface="Spectral"/>
                <a:ea typeface="Spectral"/>
                <a:cs typeface="Spectral"/>
                <a:sym typeface="Spectral"/>
              </a:rPr>
              <a:t>Arriba</a:t>
            </a:r>
            <a:r>
              <a:rPr lang="en-GB" sz="1200" dirty="0">
                <a:solidFill>
                  <a:srgbClr val="4E525F"/>
                </a:solidFill>
                <a:latin typeface="Spectral"/>
                <a:ea typeface="Spectral"/>
                <a:cs typeface="Spectral"/>
                <a:sym typeface="Spectral"/>
              </a:rPr>
              <a:t>, Abajo, Izquierda, </a:t>
            </a:r>
            <a:r>
              <a:rPr lang="en-GB" sz="1200" dirty="0" err="1">
                <a:solidFill>
                  <a:srgbClr val="4E525F"/>
                </a:solidFill>
                <a:latin typeface="Spectral"/>
                <a:ea typeface="Spectral"/>
                <a:cs typeface="Spectral"/>
                <a:sym typeface="Spectral"/>
              </a:rPr>
              <a:t>Derecha</a:t>
            </a:r>
            <a:r>
              <a:rPr lang="en-GB" sz="1200" dirty="0">
                <a:solidFill>
                  <a:srgbClr val="4E525F"/>
                </a:solidFill>
                <a:latin typeface="Spectral"/>
                <a:ea typeface="Spectral"/>
                <a:cs typeface="Spectral"/>
                <a:sym typeface="Spectral"/>
              </a:rPr>
              <a:t>)</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325375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95DA7D3C-FF92-29C7-6768-F84BBB1F075E}"/>
              </a:ext>
            </a:extLst>
          </p:cNvPr>
          <p:cNvPicPr>
            <a:picLocks noChangeAspect="1"/>
          </p:cNvPicPr>
          <p:nvPr/>
        </p:nvPicPr>
        <p:blipFill>
          <a:blip r:embed="rId4"/>
          <a:stretch>
            <a:fillRect/>
          </a:stretch>
        </p:blipFill>
        <p:spPr>
          <a:xfrm>
            <a:off x="2818597" y="1039682"/>
            <a:ext cx="6325403" cy="2630516"/>
          </a:xfrm>
          <a:prstGeom prst="rect">
            <a:avLst/>
          </a:prstGeom>
        </p:spPr>
      </p:pic>
    </p:spTree>
    <p:extLst>
      <p:ext uri="{BB962C8B-B14F-4D97-AF65-F5344CB8AC3E}">
        <p14:creationId xmlns:p14="http://schemas.microsoft.com/office/powerpoint/2010/main" val="1768857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6" name="Picture 5">
            <a:extLst>
              <a:ext uri="{FF2B5EF4-FFF2-40B4-BE49-F238E27FC236}">
                <a16:creationId xmlns:a16="http://schemas.microsoft.com/office/drawing/2014/main" id="{6B52A515-771D-EA07-422B-07EEE72BABA3}"/>
              </a:ext>
            </a:extLst>
          </p:cNvPr>
          <p:cNvPicPr>
            <a:picLocks noChangeAspect="1"/>
          </p:cNvPicPr>
          <p:nvPr/>
        </p:nvPicPr>
        <p:blipFill>
          <a:blip r:embed="rId4"/>
          <a:stretch>
            <a:fillRect/>
          </a:stretch>
        </p:blipFill>
        <p:spPr>
          <a:xfrm>
            <a:off x="2758068" y="1072140"/>
            <a:ext cx="6385932" cy="2699577"/>
          </a:xfrm>
          <a:prstGeom prst="rect">
            <a:avLst/>
          </a:prstGeom>
        </p:spPr>
      </p:pic>
    </p:spTree>
    <p:extLst>
      <p:ext uri="{BB962C8B-B14F-4D97-AF65-F5344CB8AC3E}">
        <p14:creationId xmlns:p14="http://schemas.microsoft.com/office/powerpoint/2010/main" val="26563751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2252</TotalTime>
  <Words>1358</Words>
  <Application>Microsoft Office PowerPoint</Application>
  <PresentationFormat>On-screen Show (16:9)</PresentationFormat>
  <Paragraphs>128</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Roboto Mono</vt:lpstr>
      <vt:lpstr>Spectral</vt:lpstr>
      <vt:lpstr>Roboto Mono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Vargas</dc:creator>
  <cp:lastModifiedBy>Jose Manuel Vargas Menchaca</cp:lastModifiedBy>
  <cp:revision>15</cp:revision>
  <dcterms:modified xsi:type="dcterms:W3CDTF">2022-10-06T23:33:06Z</dcterms:modified>
</cp:coreProperties>
</file>